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</p:sldIdLst>
  <p:sldSz cy="5143500" cx="9144000"/>
  <p:notesSz cx="6858000" cy="9144000"/>
  <p:embeddedFontLst>
    <p:embeddedFont>
      <p:font typeface="Lato"/>
      <p:regular r:id="rId89"/>
      <p:bold r:id="rId90"/>
      <p:italic r:id="rId91"/>
      <p:boldItalic r:id="rId92"/>
    </p:embeddedFont>
    <p:embeddedFont>
      <p:font typeface="Lato Light"/>
      <p:regular r:id="rId93"/>
      <p:bold r:id="rId94"/>
      <p:italic r:id="rId95"/>
      <p:boldItalic r:id="rId96"/>
    </p:embeddedFont>
    <p:embeddedFont>
      <p:font typeface="Roboto Mono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dison Bejara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352433-10FD-42E1-AB11-9D1C1FF3C8CF}">
  <a:tblStyle styleId="{DE352433-10FD-42E1-AB11-9D1C1FF3C8C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0" Type="http://schemas.openxmlformats.org/officeDocument/2006/relationships/font" Target="fonts/RobotoMono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LatoLight-italic.fntdata"/><Relationship Id="rId94" Type="http://schemas.openxmlformats.org/officeDocument/2006/relationships/font" Target="fonts/LatoLight-bold.fntdata"/><Relationship Id="rId97" Type="http://schemas.openxmlformats.org/officeDocument/2006/relationships/font" Target="fonts/RobotoMono-regular.fntdata"/><Relationship Id="rId96" Type="http://schemas.openxmlformats.org/officeDocument/2006/relationships/font" Target="fonts/LatoLight-boldItalic.fntdata"/><Relationship Id="rId11" Type="http://schemas.openxmlformats.org/officeDocument/2006/relationships/slide" Target="slides/slide4.xml"/><Relationship Id="rId99" Type="http://schemas.openxmlformats.org/officeDocument/2006/relationships/font" Target="fonts/RobotoMono-italic.fntdata"/><Relationship Id="rId10" Type="http://schemas.openxmlformats.org/officeDocument/2006/relationships/slide" Target="slides/slide3.xml"/><Relationship Id="rId98" Type="http://schemas.openxmlformats.org/officeDocument/2006/relationships/font" Target="fonts/RobotoMon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Lato-italic.fntdata"/><Relationship Id="rId90" Type="http://schemas.openxmlformats.org/officeDocument/2006/relationships/font" Target="fonts/Lato-bold.fntdata"/><Relationship Id="rId93" Type="http://schemas.openxmlformats.org/officeDocument/2006/relationships/font" Target="fonts/LatoLight-regular.fntdata"/><Relationship Id="rId92" Type="http://schemas.openxmlformats.org/officeDocument/2006/relationships/font" Target="fonts/Lat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font" Target="fonts/Lato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9-17T14:49:20.891">
    <p:pos x="6000" y="0"/>
    <p:text>task for Edison: Create notebook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11ddb1f7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011ddb1f7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11ddb1f7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011ddb1f7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11ddb1f7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011ddb1f7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11ddb1f7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011ddb1f7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11ddb1f7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011ddb1f7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11ddb1f7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011ddb1f7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11ddb1f7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011ddb1f7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11ddb1f7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011ddb1f7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11ddb1f7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011ddb1f7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11ddb1f7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011ddb1f7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f443b6cb23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2f443b6cb23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11ddb1f7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011ddb1f7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11ddb1f7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011ddb1f7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11ddb1f7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11ddb1f7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11ddb1f7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11ddb1f7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11ddb1f7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011ddb1f7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11ddb1f7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011ddb1f7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11ddb1f7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11ddb1f7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11ddb1f7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11ddb1f7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28eb648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28eb648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28eb648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28eb648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f443b6cb2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2f443b6cb2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28eb648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28eb648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28eb648b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28eb648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11ddb1f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011ddb1f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11ddb1f7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11ddb1f7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11ddb1f7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011ddb1f7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11ddb1f7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11ddb1f7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11ddb1f7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11ddb1f7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11ddb1f7e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11ddb1f7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11ddb1f7e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11ddb1f7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11ddb1f7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11ddb1f7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11ddb1f7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011ddb1f7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11ddb1f7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11ddb1f7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11ddb1f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11ddb1f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11ddb1f7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11ddb1f7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11ddb1f7e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011ddb1f7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11ddb1f7e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011ddb1f7e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11ddb1f7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11ddb1f7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11ddb1f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3011ddb1f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11ddb1f7e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11ddb1f7e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11ddb1f7e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11ddb1f7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11ddb1f7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011ddb1f7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11ddb1f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3011ddb1f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11ddb1f7e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011ddb1f7e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11ddb1f7e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011ddb1f7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11ddb1f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3011ddb1f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11ddb1f7e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011ddb1f7e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11ddb1f7e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11ddb1f7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011ddb1f7e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011ddb1f7e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011ddb1f7e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011ddb1f7e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011ddb1f7e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011ddb1f7e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11ddb1f7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11ddb1f7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011ddb1f7e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011ddb1f7e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11ddb1f7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011ddb1f7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011ddb1f7e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011ddb1f7e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11ddb1f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011ddb1f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011ddb1f7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011ddb1f7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011ddb1f7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011ddb1f7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11ddb1f7e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011ddb1f7e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11ddb1f7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011ddb1f7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11ddb1f7e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011ddb1f7e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011ddb1f7e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011ddb1f7e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11ddb1f7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11ddb1f7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11ddb1f7e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11ddb1f7e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11ddb1f7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011ddb1f7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11ddb1f7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011ddb1f7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11ddb1f7e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011ddb1f7e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011ddb1f7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011ddb1f7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011ddb1f7e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011ddb1f7e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011ddb1f7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011ddb1f7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11ddb1f7e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011ddb1f7e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011ddb1f7e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011ddb1f7e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011ddb1f7e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011ddb1f7e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011ddb1f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3011ddb1f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011ddb1f7e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011ddb1f7e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11ddb1f7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011ddb1f7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11ddb1f7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11ddb1f7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04f57df3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004f57df3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11ddb1f7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011ddb1f7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-  Text - Light">
  <p:cSld name="Title &amp; Subtitle -  Text - Ligh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Lato"/>
              <a:buNone/>
              <a:defRPr b="1" i="0" sz="2700" cap="non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8662184" y="4986821"/>
            <a:ext cx="0" cy="900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/>
        </p:nvSpPr>
        <p:spPr>
          <a:xfrm>
            <a:off x="8632986" y="4950326"/>
            <a:ext cx="22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s" sz="600" u="none" cap="none" strike="noStrike">
                <a:solidFill>
                  <a:srgbClr val="81013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600" u="none" cap="none" strike="noStrike">
              <a:solidFill>
                <a:srgbClr val="81013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  <a:defRPr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7438" y="442080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08399" y="437785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6614" l="0" r="0" t="22823"/>
          <a:stretch/>
        </p:blipFill>
        <p:spPr>
          <a:xfrm>
            <a:off x="3384250" y="447887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Title and subtitle Slide">
    <p:bg>
      <p:bgPr>
        <a:solidFill>
          <a:srgbClr val="810131">
            <a:alpha val="40390"/>
          </a:srgbClr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-1" l="0" r="0" t="41443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070043" y="2006648"/>
            <a:ext cx="7003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314961" y="3699552"/>
            <a:ext cx="72171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Subject</a:t>
            </a:r>
            <a:r>
              <a:rPr b="0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Artificial Intelligence</a:t>
            </a:r>
            <a:endParaRPr b="0" i="0" sz="11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Professors</a:t>
            </a:r>
            <a:r>
              <a:rPr b="0" i="0" lang="es" sz="11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Edison jair Bejarano Sepulveda &amp; Ramon Mateo Navarro</a:t>
            </a:r>
            <a:endParaRPr b="0" i="0" sz="1100" u="none" cap="none" strike="noStrike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7620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lang="es" sz="11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Course</a:t>
            </a:r>
            <a:r>
              <a:rPr lang="es" sz="11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: 2024 / 2025</a:t>
            </a:r>
            <a:endParaRPr sz="11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br>
              <a:rPr b="0" i="0" lang="es" sz="17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7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26614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 1">
  <p:cSld name="1_Title and subtitle Slide">
    <p:bg>
      <p:bgPr>
        <a:solidFill>
          <a:srgbClr val="810131">
            <a:alpha val="40390"/>
          </a:srgbClr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41441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7-us.googleusercontent.com/wHvF5NMz5_mviUXJC3mOdLh7Xqyv_jo4h1YtLBF_nDuqYwT0vjWq8EUQH9Z8kM4uo8w6qLjmnD1h8kOA4V_3W_E6Lxy3v6hO6bcVZeo4wjMmqbPkoHi6eVLHLaQfmHHvfsdmVEyekl9MAjSzUsB-OxG1Xw=s2048"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108" y="3004044"/>
            <a:ext cx="2753782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1449" y="455460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5">
            <a:alphaModFix/>
          </a:blip>
          <a:srcRect b="26614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 1 1">
  <p:cSld name="1_Title and subtitle Slide_1">
    <p:bg>
      <p:bgPr>
        <a:solidFill>
          <a:srgbClr val="810131">
            <a:alpha val="40390"/>
          </a:srgbClr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41441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449" y="4554600"/>
            <a:ext cx="1142075" cy="608975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26615" l="0" r="0" t="22823"/>
          <a:stretch/>
        </p:blipFill>
        <p:spPr>
          <a:xfrm>
            <a:off x="3384200" y="4597025"/>
            <a:ext cx="2375507" cy="6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56035" y="1248966"/>
            <a:ext cx="78318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Noto Sans Symbols"/>
              <a:buChar char="❖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3">
          <p15:clr>
            <a:srgbClr val="F26B43"/>
          </p15:clr>
        </p15:guide>
        <p15:guide id="2" orient="horz" pos="2896">
          <p15:clr>
            <a:srgbClr val="F26B43"/>
          </p15:clr>
        </p15:guide>
        <p15:guide id="3" pos="5483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620">
          <p15:clr>
            <a:srgbClr val="F26B43"/>
          </p15:clr>
        </p15:guide>
        <p15:guide id="6" pos="2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gabormelli.com/RKB/Artificial_Neuron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hyperlink" Target="https://atenea.upc.edu/pluginfile.php/5688541/mod_resource/content/2/codes/perceptron.html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s://atenea.upc.edu/pluginfile.php/5688541/mod_resource/content/2/codes/perceptron.ipynb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cs231n.stanford.edu/slides/2017/cs231n_2017_lecture6.pdf" TargetMode="External"/><Relationship Id="rId4" Type="http://schemas.openxmlformats.org/officeDocument/2006/relationships/hyperlink" Target="https://en.wikipedia.org/wiki/Artificial_neural_network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neural-forecasting.com/mlp_neural_nets.htm" TargetMode="External"/><Relationship Id="rId4" Type="http://schemas.openxmlformats.org/officeDocument/2006/relationships/hyperlink" Target="https://www.asimovinstitute.org/neural-network-zoo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tanford.edu/~shervine/teaching/cs-230/cheatsheet-deep-learning-tips-and-tricks" TargetMode="External"/><Relationship Id="rId4" Type="http://schemas.openxmlformats.org/officeDocument/2006/relationships/hyperlink" Target="http://tuxar.uk/brief-introduction-artificial-neural-networks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arangshah.com/blog/2017-12-03/train-validation-and-test-sets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nford.edu/~shervine/teaching/cs-230/cheatsheet-deep-learning-tips-and-tricks" TargetMode="External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owardsdatascience.com/building-a-neural-network-framework-in-c-16ef56ce1fef" TargetMode="External"/><Relationship Id="rId4" Type="http://schemas.openxmlformats.org/officeDocument/2006/relationships/hyperlink" Target="https://github.com/kipgparker/BackPropNetwork" TargetMode="External"/><Relationship Id="rId5" Type="http://schemas.openxmlformats.org/officeDocument/2006/relationships/image" Target="../media/image2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simovinstitute.org/neural-network-zoo/" TargetMode="External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hyperlink" Target="https://www.quora.com/What-is-shift-invariance-in-a-convolutional-neural-network-CNN#pILx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hyperlink" Target="https://www.quora.com/What-is-shift-invariance-in-a-convolutional-neural-network-CNN#pILxT" TargetMode="External"/><Relationship Id="rId5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owardsdatascience.com/a-comprehensive-guide-to-convolutional-neural-networks-the-eli5-way-3bd2b1164a53" TargetMode="External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atahacker.rs/convolution-rgb-image/" TargetMode="External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blog.naver.com/PostView.nhn?isHttpsRedirect=true&amp;blogId=framkang&amp;logNo=220561249726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owardsdatascience.com/the-most-intuitive-and-easiest-guide-for-convolutional-neural-network-3607be47480" TargetMode="External"/><Relationship Id="rId4" Type="http://schemas.openxmlformats.org/officeDocument/2006/relationships/image" Target="../media/image38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eveloper.nvidia.com/discover/artificial-neural-network" TargetMode="External"/><Relationship Id="rId4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owardsdatascience.com/the-most-intuitive-and-easiest-guide-for-convolutional-neural-network-3607be47480" TargetMode="External"/><Relationship Id="rId4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atenea.upc.edu/pluginfile.php/5688541/mod_resource/content/2/codes/mnistCovNet.html" TargetMode="External"/><Relationship Id="rId4" Type="http://schemas.openxmlformats.org/officeDocument/2006/relationships/hyperlink" Target="https://atenea.upc.edu/pluginfile.php/5688541/mod_resource/content/2/codes/mnistCovNet.html" TargetMode="External"/><Relationship Id="rId11" Type="http://schemas.openxmlformats.org/officeDocument/2006/relationships/hyperlink" Target="https://studymachinelearning.com/keras-imagedatagenerator-with-flow_from_dataframe/" TargetMode="External"/><Relationship Id="rId10" Type="http://schemas.openxmlformats.org/officeDocument/2006/relationships/hyperlink" Target="https://studymachinelearning.com/keras-imagedatagenerator-with-flow_from_dataframe/" TargetMode="External"/><Relationship Id="rId9" Type="http://schemas.openxmlformats.org/officeDocument/2006/relationships/hyperlink" Target="https://studymachinelearning.com/keras-imagedatagenerator-with-flow_from_directory/" TargetMode="External"/><Relationship Id="rId5" Type="http://schemas.openxmlformats.org/officeDocument/2006/relationships/hyperlink" Target="https://atenea.upc.edu/pluginfile.php/5688541/mod_resource/content/2/codes/mnistCovNet.html" TargetMode="External"/><Relationship Id="rId6" Type="http://schemas.openxmlformats.org/officeDocument/2006/relationships/hyperlink" Target="https://github.com/keras-team/keras" TargetMode="External"/><Relationship Id="rId7" Type="http://schemas.openxmlformats.org/officeDocument/2006/relationships/hyperlink" Target="https://www.tensorflow.org/api_docs/python/tf/keras/preprocessing/image/ImageDataGenerator" TargetMode="External"/><Relationship Id="rId8" Type="http://schemas.openxmlformats.org/officeDocument/2006/relationships/hyperlink" Target="https://studymachinelearning.com/keras-imagedatagenerator-with-flow_from_directory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tensorflow.org/api_docs/python/tf/keras/preprocessing/sequence/TimeseriesGenerator" TargetMode="External"/><Relationship Id="rId4" Type="http://schemas.openxmlformats.org/officeDocument/2006/relationships/hyperlink" Target="https://atenea.upc.edu/pluginfile.php/5688541/mod_resource/content/2/codes/AirPassengers.csv" TargetMode="External"/><Relationship Id="rId5" Type="http://schemas.openxmlformats.org/officeDocument/2006/relationships/hyperlink" Target="https://atenea.upc.edu/pluginfile.php/5688541/mod_resource/content/2/codes/forecastLSTM.html" TargetMode="External"/><Relationship Id="rId6" Type="http://schemas.openxmlformats.org/officeDocument/2006/relationships/hyperlink" Target="https://medium.com/swlh/a-quick-example-of-time-series-forecasting-using-long-short-term-memory-lstm-networks-ddc10dc1467d" TargetMode="External"/><Relationship Id="rId7" Type="http://schemas.openxmlformats.org/officeDocument/2006/relationships/hyperlink" Target="https://atenea.upc.edu/pluginfile.php/5688541/mod_resource/content/2/codes/TimeSeriesGenerator.html" TargetMode="External"/><Relationship Id="rId8" Type="http://schemas.openxmlformats.org/officeDocument/2006/relationships/hyperlink" Target="https://atenea.upc.edu/pluginfile.php/5688541/mod_resource/content/2/codes/TimeSeriesGenerator.htm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thomassimonini.medium.com/q-learning-lets-create-an-autonomous-taxi-part-2-2-8cbafa19d7f5" TargetMode="External"/><Relationship Id="rId4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Relationship Id="rId5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thomassimonini.medium.com/q-learning-lets-create-an-autonomous-taxi-part-1-2-3e8f5e764358" TargetMode="External"/><Relationship Id="rId4" Type="http://schemas.openxmlformats.org/officeDocument/2006/relationships/hyperlink" Target="https://medium.com/swlh/an-intuitive-approach-to-q-learning-p1-acedb6dff968" TargetMode="External"/><Relationship Id="rId5" Type="http://schemas.openxmlformats.org/officeDocument/2006/relationships/hyperlink" Target="https://medium.com/swlh/an-intuitive-approach-to-q-learning-p1-acedb6dff968" TargetMode="External"/><Relationship Id="rId6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homassimonini.medium.com/q-learning-lets-create-an-autonomous-taxi-part-2-2-8cbafa19d7f5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5.png"/><Relationship Id="rId13" Type="http://schemas.openxmlformats.org/officeDocument/2006/relationships/image" Target="../media/image69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Relationship Id="rId4" Type="http://schemas.openxmlformats.org/officeDocument/2006/relationships/hyperlink" Target="https://gym.openai.com/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72.png"/><Relationship Id="rId5" Type="http://schemas.openxmlformats.org/officeDocument/2006/relationships/hyperlink" Target="https://gym.openai.com/envs/#classic_control" TargetMode="External"/><Relationship Id="rId6" Type="http://schemas.openxmlformats.org/officeDocument/2006/relationships/hyperlink" Target="https://gym.openai.com/docs/" TargetMode="External"/><Relationship Id="rId7" Type="http://schemas.openxmlformats.org/officeDocument/2006/relationships/hyperlink" Target="https://arxiv.org/pdf/1606.01540" TargetMode="External"/><Relationship Id="rId8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tenea.upc.edu/pluginfile.php/5688541/mod_resource/content/2/codes/mazeRL.unitypackage" TargetMode="External"/><Relationship Id="rId4" Type="http://schemas.openxmlformats.org/officeDocument/2006/relationships/image" Target="../media/image8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thomassimonini.medium.com/an-introduction-to-deep-reinforcement-learning-17a565999c0c" TargetMode="External"/><Relationship Id="rId4" Type="http://schemas.openxmlformats.org/officeDocument/2006/relationships/image" Target="../media/image8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keras.io/examples/rl/deep_q_network_breakout/" TargetMode="External"/><Relationship Id="rId4" Type="http://schemas.openxmlformats.org/officeDocument/2006/relationships/hyperlink" Target="https://deepmind.com/blog/article/deep-reinforcement-learning" TargetMode="External"/><Relationship Id="rId5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Relationship Id="rId4" Type="http://schemas.openxmlformats.org/officeDocument/2006/relationships/hyperlink" Target="https://atenea.upc.edu/pluginfile.php/5688541/mod_resource/content/2/codes/dqn-cartpole.html" TargetMode="External"/><Relationship Id="rId9" Type="http://schemas.openxmlformats.org/officeDocument/2006/relationships/hyperlink" Target="https://gym.openai.com/envs/CartPole-v1/" TargetMode="External"/><Relationship Id="rId5" Type="http://schemas.openxmlformats.org/officeDocument/2006/relationships/hyperlink" Target="https://atenea.upc.edu/pluginfile.php/5688541/mod_resource/content/2/codes/dqn-cartpole-plot.html" TargetMode="External"/><Relationship Id="rId6" Type="http://schemas.openxmlformats.org/officeDocument/2006/relationships/hyperlink" Target="https://star-ai.github.io/Rendering-OpenAi-Gym-in-Colaboratory/" TargetMode="External"/><Relationship Id="rId7" Type="http://schemas.openxmlformats.org/officeDocument/2006/relationships/hyperlink" Target="https://keras.io/examples/rl/ppo_cartpole/#proximal-policy-optimization" TargetMode="External"/><Relationship Id="rId8" Type="http://schemas.openxmlformats.org/officeDocument/2006/relationships/hyperlink" Target="https://github.com/tensorflow/agents/blob/master/docs/tutorials/1_dqn_tutorial.ipynb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ithub.com/Unity-Technologies/ml-agents" TargetMode="External"/><Relationship Id="rId4" Type="http://schemas.openxmlformats.org/officeDocument/2006/relationships/hyperlink" Target="https://www.youtube.com/watch?v=Lu56xVlZ40M" TargetMode="External"/><Relationship Id="rId5" Type="http://schemas.openxmlformats.org/officeDocument/2006/relationships/image" Target="../media/image79.png"/></Relationships>
</file>

<file path=ppt/slides/_rels/slide67.xml.rels><?xml version="1.0" encoding="UTF-8" standalone="yes"?><Relationships xmlns="http://schemas.openxmlformats.org/package/2006/relationships"><Relationship Id="rId10" Type="http://schemas.openxmlformats.org/officeDocument/2006/relationships/hyperlink" Target="https://learn.unity.com/course/ml-agents-hummingbird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Unity-Technologies/ml-agents" TargetMode="External"/><Relationship Id="rId4" Type="http://schemas.openxmlformats.org/officeDocument/2006/relationships/hyperlink" Target="https://github.com/Unity-Technologies/ml-agents/blob/main/docs/ML-Agents-Overview.md" TargetMode="External"/><Relationship Id="rId9" Type="http://schemas.openxmlformats.org/officeDocument/2006/relationships/hyperlink" Target="https://github.com/Unity-Technologies/ml-agents/blob/main/docs/Training-Configuration-File.md" TargetMode="External"/><Relationship Id="rId5" Type="http://schemas.openxmlformats.org/officeDocument/2006/relationships/hyperlink" Target="https://github.com/Unity-Technologies/ml-agents/blob/main/docs/Learning-Environment-Examples.md" TargetMode="External"/><Relationship Id="rId6" Type="http://schemas.openxmlformats.org/officeDocument/2006/relationships/hyperlink" Target="https://github.com/Unity-Technologies/ml-agents/blob/main/docs/Installation.md" TargetMode="External"/><Relationship Id="rId7" Type="http://schemas.openxmlformats.org/officeDocument/2006/relationships/hyperlink" Target="https://github.com/Unity-Technologies/ml-agents/blob/main/docs/Learning-Environment-Create-New.md" TargetMode="External"/><Relationship Id="rId8" Type="http://schemas.openxmlformats.org/officeDocument/2006/relationships/hyperlink" Target="https://github.com/Unity-Technologies/ml-agents/blob/main/docs/Getting-Started.md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atenea.upc.edu/pluginfile.php/5688541/mod_resource/content/2/figures/RollerBall.mp4" TargetMode="External"/><Relationship Id="rId4" Type="http://schemas.openxmlformats.org/officeDocument/2006/relationships/hyperlink" Target="https://github.com/Unity-Technologies/ml-agents/blob/main/docs/Learning-Environment-Create-New.md" TargetMode="External"/><Relationship Id="rId5" Type="http://schemas.openxmlformats.org/officeDocument/2006/relationships/image" Target="../media/image8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Unity-Technologies/ml-agents/blob/main/docs/ML-Agents-Overview.md" TargetMode="External"/><Relationship Id="rId4" Type="http://schemas.openxmlformats.org/officeDocument/2006/relationships/hyperlink" Target="https://github.com/Unity-Technologies/ml-agents/blob/main/docs/Training-Configuration-File.md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keras.io/examples/" TargetMode="External"/><Relationship Id="rId4" Type="http://schemas.openxmlformats.org/officeDocument/2006/relationships/hyperlink" Target="https://deepmind.com/blog/article/deep-reinforcement-learn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Unity-Technologies/ml-agents" TargetMode="External"/><Relationship Id="rId10" Type="http://schemas.openxmlformats.org/officeDocument/2006/relationships/hyperlink" Target="https://gym.openai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youtube.com/watch?v=Lu56xVlZ40M" TargetMode="External"/><Relationship Id="rId4" Type="http://schemas.openxmlformats.org/officeDocument/2006/relationships/hyperlink" Target="https://www.youtube.com/watch?v=jtlrWblOyP4" TargetMode="External"/><Relationship Id="rId9" Type="http://schemas.openxmlformats.org/officeDocument/2006/relationships/hyperlink" Target="https://onnx.ai/" TargetMode="External"/><Relationship Id="rId5" Type="http://schemas.openxmlformats.org/officeDocument/2006/relationships/hyperlink" Target="https://www.youtube.com/watch?v=mGYU5t8MO7s&amp;t=313s" TargetMode="External"/><Relationship Id="rId6" Type="http://schemas.openxmlformats.org/officeDocument/2006/relationships/hyperlink" Target="https://learn.unity.com/course/ml-agents-hummingbirds" TargetMode="External"/><Relationship Id="rId7" Type="http://schemas.openxmlformats.org/officeDocument/2006/relationships/hyperlink" Target="https://keras.io/" TargetMode="External"/><Relationship Id="rId8" Type="http://schemas.openxmlformats.org/officeDocument/2006/relationships/hyperlink" Target="https://docs.unity3d.com/Packages/com.unity.barracuda@1.0/manual/index.html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070043" y="2006648"/>
            <a:ext cx="700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 for Games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1100">
              <a:solidFill>
                <a:srgbClr val="027BC0"/>
              </a:solidFill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341925" y="568950"/>
            <a:ext cx="82482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/>
              <a:t>Application examples: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Classification</a:t>
            </a:r>
            <a:r>
              <a:rPr lang="es" sz="1200"/>
              <a:t>: decision about braking a car.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91440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Source: (Millington, 2019)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Regression</a:t>
            </a:r>
            <a:r>
              <a:rPr lang="es" sz="1200"/>
              <a:t>: required amount of force in a curve.</a:t>
            </a:r>
            <a:endParaRPr sz="1200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How about games?</a:t>
            </a:r>
            <a:endParaRPr>
              <a:solidFill>
                <a:srgbClr val="027BC0"/>
              </a:solidFill>
            </a:endParaRPr>
          </a:p>
        </p:txBody>
      </p:sp>
      <p:graphicFrame>
        <p:nvGraphicFramePr>
          <p:cNvPr id="104" name="Google Shape;104;p16"/>
          <p:cNvGraphicFramePr/>
          <p:nvPr/>
        </p:nvGraphicFramePr>
        <p:xfrm>
          <a:off x="4140438" y="141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{DE352433-10FD-42E1-AB11-9D1C1FF3C8CF}</a:tableStyleId>
              </a:tblPr>
              <a:tblGrid>
                <a:gridCol w="767900"/>
                <a:gridCol w="806300"/>
                <a:gridCol w="758300"/>
              </a:tblGrid>
              <a:tr h="2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Brake?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Distance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Speed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31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2.4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11.3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31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3.2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70.2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75.7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72.7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31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2.8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15.2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%?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79.2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12.1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Decision Learning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39750" y="925650"/>
            <a:ext cx="7905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 basic application is learning </a:t>
            </a:r>
            <a:r>
              <a:rPr lang="es" sz="1200">
                <a:solidFill>
                  <a:srgbClr val="027BC0"/>
                </a:solidFill>
              </a:rPr>
              <a:t>decisions </a:t>
            </a:r>
            <a:r>
              <a:rPr lang="es" sz="1200"/>
              <a:t>from </a:t>
            </a:r>
            <a:r>
              <a:rPr lang="es" sz="1200">
                <a:solidFill>
                  <a:srgbClr val="027BC0"/>
                </a:solidFill>
              </a:rPr>
              <a:t>observations</a:t>
            </a:r>
            <a:endParaRPr sz="1200">
              <a:solidFill>
                <a:srgbClr val="027BC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decisions will become classes (𝑌)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observations will become features (𝑋)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Some kind of measure is needed to evaluate the model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The Balance of Effort</a:t>
            </a:r>
            <a:endParaRPr sz="1200">
              <a:solidFill>
                <a:srgbClr val="027BC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Many times is harder learning than human dessign (such as Behaviour Tree)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Artificial Neuron Model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079425" y="32179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F"/>
                </a:highlight>
              </a:rPr>
              <a:t>Source: 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Artificial Neuron</a:t>
            </a:r>
            <a:endParaRPr sz="800"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25" y="1112975"/>
            <a:ext cx="4570850" cy="19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678" y="848450"/>
            <a:ext cx="4321372" cy="2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Perceptron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9750" y="3766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</a:t>
            </a:r>
            <a:r>
              <a:rPr lang="es" sz="1200">
                <a:highlight>
                  <a:srgbClr val="FFFFFF"/>
                </a:highlight>
              </a:rPr>
              <a:t> / </a:t>
            </a: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notebook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439750" y="818275"/>
            <a:ext cx="3000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Classifier and regressor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One neuron (or unit)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Linear model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Model: hyperplane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Prediction formula: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In python: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525" y="2634751"/>
            <a:ext cx="2134875" cy="17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1528" y="615978"/>
            <a:ext cx="2134875" cy="18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8125" y="1711825"/>
            <a:ext cx="1902350" cy="9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8125" y="2978600"/>
            <a:ext cx="2349425" cy="6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Multi - layer Perceptron 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697863" y="3484150"/>
            <a:ext cx="11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142" name="Google Shape;142;p21"/>
          <p:cNvSpPr txBox="1"/>
          <p:nvPr/>
        </p:nvSpPr>
        <p:spPr>
          <a:xfrm>
            <a:off x="5474588" y="3243275"/>
            <a:ext cx="98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143" name="Google Shape;143;p21"/>
          <p:cNvSpPr txBox="1"/>
          <p:nvPr/>
        </p:nvSpPr>
        <p:spPr>
          <a:xfrm>
            <a:off x="455325" y="8621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Classification &amp; regression</a:t>
            </a:r>
            <a:endParaRPr sz="1200">
              <a:solidFill>
                <a:srgbClr val="027BC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One hidden layer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Non-linear model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Prediction: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Forward propagation:</a:t>
            </a:r>
            <a:endParaRPr sz="12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450" y="1970375"/>
            <a:ext cx="3203624" cy="14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225" y="795650"/>
            <a:ext cx="1951225" cy="23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MLP Capabilities 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3072000" y="40204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F"/>
                </a:highlight>
              </a:rPr>
              <a:t>Source: (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left</a:t>
            </a:r>
            <a:r>
              <a:rPr lang="es" sz="800">
                <a:highlight>
                  <a:srgbClr val="FFFFFF"/>
                </a:highlight>
              </a:rPr>
              <a:t>) / (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right</a:t>
            </a:r>
            <a:r>
              <a:rPr lang="es" sz="800">
                <a:highlight>
                  <a:srgbClr val="FFFFFF"/>
                </a:highlight>
              </a:rPr>
              <a:t>)</a:t>
            </a:r>
            <a:endParaRPr sz="80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425" y="841163"/>
            <a:ext cx="321945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2903113" y="795650"/>
            <a:ext cx="82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Deep Learning: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several hidden layers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6525" y="1425600"/>
            <a:ext cx="2581381" cy="91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3313" y="2512194"/>
            <a:ext cx="16478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Backpropagation 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3079425" y="2328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162" name="Google Shape;162;p23"/>
          <p:cNvSpPr txBox="1"/>
          <p:nvPr/>
        </p:nvSpPr>
        <p:spPr>
          <a:xfrm>
            <a:off x="4710225" y="4156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570" y="1193675"/>
            <a:ext cx="5675701" cy="12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2640638"/>
            <a:ext cx="2800199" cy="15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455325" y="901700"/>
            <a:ext cx="560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Learning algorithm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determining weights and biases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455325" y="238030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Gradient descent </a:t>
            </a:r>
            <a:r>
              <a:rPr lang="es" sz="1200"/>
              <a:t>(optimization):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</a:t>
            </a:r>
            <a:r>
              <a:rPr lang="es" sz="1200"/>
              <a:t>oss: error(h(x), y)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n: learning rate, step size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W: weights and biases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t: iteration step</a:t>
            </a:r>
            <a:endParaRPr sz="1200"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925" y="2867675"/>
            <a:ext cx="2347650" cy="7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Keras (over Tensorflow)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455325" y="795650"/>
            <a:ext cx="81186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Deep Learning high level library.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Examples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Iris Data Set: data/description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Usual parameters: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Hidden layers &amp; number of neurons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Epochs: times all examples are trained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Batch size: examples at each step (32, 64, 128... or training size)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Optimizer: gradient descent variants (Adam)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Activation function of hidden neurons (ReLU)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Documentation</a:t>
            </a:r>
            <a:r>
              <a:rPr lang="es" sz="1200"/>
              <a:t>: Keras/Tensorflow/Tensorflow Playground</a:t>
            </a:r>
            <a:endParaRPr sz="12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25" y="1344288"/>
            <a:ext cx="48101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375800" y="795650"/>
            <a:ext cx="8224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Main objective</a:t>
            </a:r>
            <a:r>
              <a:rPr lang="es" sz="1200"/>
              <a:t>: choose: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model,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parameters and/or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hyperparameters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Train </a:t>
            </a:r>
            <a:r>
              <a:rPr lang="es" sz="1200"/>
              <a:t>to adjust W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Validation </a:t>
            </a:r>
            <a:r>
              <a:rPr lang="es" sz="1200"/>
              <a:t>used on each iteration/epoch to monitor performance</a:t>
            </a:r>
            <a:endParaRPr sz="1200"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Evaluation protocol</a:t>
            </a:r>
            <a:endParaRPr b="0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t/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3072000" y="338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325" y="1960275"/>
            <a:ext cx="5725349" cy="15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Underfitting &amp; Overfitting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514" y="795650"/>
            <a:ext cx="6384963" cy="19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526825" y="2798550"/>
            <a:ext cx="3934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Underfitting(bias)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Symptoms: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high training error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Causes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model too simple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not enough training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0" name="Google Shape;190;p26"/>
          <p:cNvSpPr txBox="1"/>
          <p:nvPr/>
        </p:nvSpPr>
        <p:spPr>
          <a:xfrm>
            <a:off x="4572000" y="279855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Overfitting(variance)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Symptoms: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low training error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higher validation error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Causes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model too complex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too much training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training set too small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Model Complexity &amp; Erros 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400" y="795649"/>
            <a:ext cx="5074061" cy="338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Dropout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3072000" y="37493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781" y="1634450"/>
            <a:ext cx="6507295" cy="21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453225" y="795650"/>
            <a:ext cx="825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Drop out neurons with a certain probability at each iteration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Avoid overfitting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on Unity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2266925" y="3086025"/>
            <a:ext cx="46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Building a neural network framework in C#</a:t>
            </a:r>
            <a:endParaRPr sz="800"/>
          </a:p>
        </p:txBody>
      </p:sp>
      <p:sp>
        <p:nvSpPr>
          <p:cNvPr id="211" name="Google Shape;211;p29"/>
          <p:cNvSpPr txBox="1"/>
          <p:nvPr/>
        </p:nvSpPr>
        <p:spPr>
          <a:xfrm>
            <a:off x="507900" y="32182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FA0000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BackPropNetwork</a:t>
            </a:r>
            <a:endParaRPr u="sng">
              <a:solidFill>
                <a:srgbClr val="FA0000"/>
              </a:solidFill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507900" y="3688500"/>
            <a:ext cx="81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Unity Project in Github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Backpropagation implementation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913" y="927862"/>
            <a:ext cx="4625027" cy="215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Architectures I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3079425" y="3970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F"/>
                </a:highlight>
              </a:rPr>
              <a:t>Source: 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Neural Network Zoo</a:t>
            </a:r>
            <a:endParaRPr sz="800"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895" y="795650"/>
            <a:ext cx="5205074" cy="31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Architectures II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375" y="795650"/>
            <a:ext cx="5476851" cy="35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Architectures III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7766" l="1642" r="0" t="0"/>
          <a:stretch/>
        </p:blipFill>
        <p:spPr>
          <a:xfrm>
            <a:off x="455317" y="795650"/>
            <a:ext cx="8425008" cy="3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Convolutional Neural Networks</a:t>
            </a:r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225" y="1617275"/>
            <a:ext cx="4046025" cy="22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Convolutional Neural Networks</a:t>
            </a:r>
            <a:endParaRPr/>
          </a:p>
        </p:txBody>
      </p:sp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7106"/>
            <a:ext cx="9143999" cy="308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Classification Data Example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53" name="Google Shape;53;p9"/>
          <p:cNvSpPr txBox="1"/>
          <p:nvPr/>
        </p:nvSpPr>
        <p:spPr>
          <a:xfrm>
            <a:off x="428775" y="2798175"/>
            <a:ext cx="83013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150 rows or examples (50 per class)</a:t>
            </a:r>
            <a:r>
              <a:rPr lang="es" sz="1200">
                <a:solidFill>
                  <a:srgbClr val="FA0000"/>
                </a:solidFill>
              </a:rPr>
              <a:t>*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The </a:t>
            </a:r>
            <a:r>
              <a:rPr lang="es" sz="1200">
                <a:solidFill>
                  <a:srgbClr val="027BC0"/>
                </a:solidFill>
              </a:rPr>
              <a:t>class </a:t>
            </a:r>
            <a:r>
              <a:rPr lang="es" sz="1200"/>
              <a:t>or </a:t>
            </a:r>
            <a:r>
              <a:rPr lang="es" sz="1200">
                <a:solidFill>
                  <a:srgbClr val="027BC0"/>
                </a:solidFill>
              </a:rPr>
              <a:t>target </a:t>
            </a:r>
            <a:r>
              <a:rPr lang="es" sz="1200"/>
              <a:t>column is usually refered as vector </a:t>
            </a:r>
            <a:r>
              <a:rPr i="1" lang="es" sz="1200">
                <a:solidFill>
                  <a:srgbClr val="027BC0"/>
                </a:solidFill>
              </a:rPr>
              <a:t>Y</a:t>
            </a:r>
            <a:endParaRPr i="1"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The matrix of the rest of columns (</a:t>
            </a:r>
            <a:r>
              <a:rPr lang="es" sz="1200">
                <a:solidFill>
                  <a:srgbClr val="027BC0"/>
                </a:solidFill>
              </a:rPr>
              <a:t>attributes</a:t>
            </a:r>
            <a:r>
              <a:rPr lang="es" sz="1200"/>
              <a:t> or </a:t>
            </a:r>
            <a:r>
              <a:rPr lang="es" sz="1200">
                <a:solidFill>
                  <a:srgbClr val="027BC0"/>
                </a:solidFill>
              </a:rPr>
              <a:t>features</a:t>
            </a:r>
            <a:r>
              <a:rPr lang="es" sz="1200"/>
              <a:t>) is usually referred as matrix </a:t>
            </a:r>
            <a:r>
              <a:rPr i="1" lang="es" sz="1200">
                <a:solidFill>
                  <a:srgbClr val="0000FA"/>
                </a:solidFill>
              </a:rPr>
              <a:t>X</a:t>
            </a:r>
            <a:endParaRPr i="1" sz="1200">
              <a:solidFill>
                <a:srgbClr val="0000FA"/>
              </a:solidFill>
            </a:endParaRPr>
          </a:p>
        </p:txBody>
      </p:sp>
      <p:sp>
        <p:nvSpPr>
          <p:cNvPr id="54" name="Google Shape;54;p9"/>
          <p:cNvSpPr txBox="1"/>
          <p:nvPr/>
        </p:nvSpPr>
        <p:spPr>
          <a:xfrm>
            <a:off x="2193750" y="3945075"/>
            <a:ext cx="475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A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</a:rPr>
              <a:t>* </a:t>
            </a:r>
            <a:r>
              <a:rPr i="1" lang="es" sz="800">
                <a:solidFill>
                  <a:srgbClr val="FA0000"/>
                </a:solidFill>
                <a:highlight>
                  <a:srgbClr val="FFFFFF"/>
                </a:highlight>
              </a:rPr>
              <a:t>Source</a:t>
            </a: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</a:rPr>
              <a:t> : </a:t>
            </a:r>
            <a:r>
              <a:rPr i="1" lang="es" sz="800">
                <a:solidFill>
                  <a:srgbClr val="FA0000"/>
                </a:solidFill>
                <a:highlight>
                  <a:srgbClr val="FFFFFF"/>
                </a:highlight>
              </a:rPr>
              <a:t>Iris</a:t>
            </a: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</a:rPr>
              <a:t> problem UCI repository (Frank &amp; Asunción, 2010)</a:t>
            </a:r>
            <a:endParaRPr sz="800">
              <a:solidFill>
                <a:srgbClr val="FA0000"/>
              </a:solidFill>
            </a:endParaRPr>
          </a:p>
        </p:txBody>
      </p:sp>
      <p:graphicFrame>
        <p:nvGraphicFramePr>
          <p:cNvPr id="55" name="Google Shape;55;p9"/>
          <p:cNvGraphicFramePr/>
          <p:nvPr/>
        </p:nvGraphicFramePr>
        <p:xfrm>
          <a:off x="2437800" y="8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{DE352433-10FD-42E1-AB11-9D1C1FF3C8CF}</a:tableStyleId>
              </a:tblPr>
              <a:tblGrid>
                <a:gridCol w="856650"/>
                <a:gridCol w="856650"/>
                <a:gridCol w="856650"/>
                <a:gridCol w="856650"/>
                <a:gridCol w="8566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solidFill>
                            <a:srgbClr val="FFFFFF"/>
                          </a:solidFill>
                        </a:rPr>
                        <a:t>class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solidFill>
                            <a:srgbClr val="FFFFFF"/>
                          </a:solidFill>
                        </a:rPr>
                        <a:t>sepal length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solidFill>
                            <a:srgbClr val="FFFFFF"/>
                          </a:solidFill>
                        </a:rPr>
                        <a:t>sepal width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solidFill>
                            <a:srgbClr val="FFFFFF"/>
                          </a:solidFill>
                        </a:rPr>
                        <a:t>petal length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solidFill>
                            <a:srgbClr val="FFFFFF"/>
                          </a:solidFill>
                        </a:rPr>
                        <a:t>peta lwidth   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setosa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5.1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3.5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1.4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0.2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setosa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4.9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3.0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1.4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0.2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versicolor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6.1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2.9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4.7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1.4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versicolor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5.6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2.9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3.6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1.3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virginica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7.6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3.0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6.6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2.1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virginica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4.9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2.5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4.5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1.7</a:t>
                      </a:r>
                      <a:endParaRPr sz="9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Transformers</a:t>
            </a: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168369"/>
            <a:ext cx="5199035" cy="4043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Transformers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425" y="164269"/>
            <a:ext cx="2869264" cy="404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269" name="Google Shape;269;p38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Image processing: issue 1</a:t>
            </a:r>
            <a:endParaRPr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75" name="Google Shape;275;p39"/>
          <p:cNvSpPr txBox="1"/>
          <p:nvPr>
            <p:ph idx="2" type="body"/>
          </p:nvPr>
        </p:nvSpPr>
        <p:spPr>
          <a:xfrm>
            <a:off x="454978" y="1031575"/>
            <a:ext cx="44148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Multilayer perceptron expects vector (1D) as input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Solution</a:t>
            </a:r>
            <a:r>
              <a:rPr lang="es" sz="1200"/>
              <a:t>: transform image (2D) to vector (concatenate rows of pixels)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Problem</a:t>
            </a:r>
            <a:r>
              <a:rPr lang="es" sz="1200"/>
              <a:t>: vertical pixel context lost Example on MNIST</a:t>
            </a:r>
            <a:r>
              <a:rPr lang="es" sz="1200"/>
              <a:t>: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</a:t>
            </a:r>
            <a:r>
              <a:rPr lang="es" sz="1200">
                <a:solidFill>
                  <a:srgbClr val="027BC0"/>
                </a:solidFill>
              </a:rPr>
              <a:t>Example </a:t>
            </a:r>
            <a:r>
              <a:rPr lang="es" sz="1200"/>
              <a:t>code/source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338" y="900100"/>
            <a:ext cx="404812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25" y="1353700"/>
            <a:ext cx="4211624" cy="5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Image processing: issue 2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83" name="Google Shape;283;p40"/>
          <p:cNvSpPr txBox="1"/>
          <p:nvPr>
            <p:ph idx="2" type="body"/>
          </p:nvPr>
        </p:nvSpPr>
        <p:spPr>
          <a:xfrm>
            <a:off x="447907" y="848100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Colour images are 3D (one 2D matrix of pixels per colour, typically 3: red, green, blue)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Transforming this to vector: channel information on the same pixel is disconnected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813" y="1118800"/>
            <a:ext cx="3652375" cy="2750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/>
        </p:nvSpPr>
        <p:spPr>
          <a:xfrm>
            <a:off x="455325" y="952500"/>
            <a:ext cx="80127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An object can appear at different locations on images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MLP expect features on fixed positions: don't move!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Image detection should be independent of position on image: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Translation invariance</a:t>
            </a:r>
            <a:endParaRPr sz="1200">
              <a:solidFill>
                <a:srgbClr val="027BC0"/>
              </a:solidFill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691" y="1374113"/>
            <a:ext cx="4888609" cy="19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Image processing: issue 3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292" name="Google Shape;292;p41"/>
          <p:cNvSpPr txBox="1"/>
          <p:nvPr>
            <p:ph idx="2" type="body"/>
          </p:nvPr>
        </p:nvSpPr>
        <p:spPr>
          <a:xfrm>
            <a:off x="447900" y="3216600"/>
            <a:ext cx="8248200" cy="2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Image processing: issue 4</a:t>
            </a:r>
            <a:endParaRPr b="0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00598" y="465150"/>
            <a:ext cx="5224924" cy="37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455325" y="795650"/>
            <a:ext cx="80883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MLPs cannot match same pattern at different sizes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200"/>
              <a:t>Image detection should be independent of scale:</a:t>
            </a:r>
            <a:br>
              <a:rPr lang="es" sz="1200"/>
            </a:br>
            <a:r>
              <a:rPr lang="es" sz="1200">
                <a:solidFill>
                  <a:srgbClr val="0000FA"/>
                </a:solidFill>
              </a:rPr>
              <a:t>Scale invariance</a:t>
            </a:r>
            <a:endParaRPr sz="1200">
              <a:solidFill>
                <a:srgbClr val="0000FA"/>
              </a:solidFill>
            </a:endParaRPr>
          </a:p>
        </p:txBody>
      </p:sp>
      <p:pic>
        <p:nvPicPr>
          <p:cNvPr id="300" name="Google Shape;3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688" y="1158500"/>
            <a:ext cx="5089574" cy="20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Image processing: solutions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06" name="Google Shape;306;p43"/>
          <p:cNvSpPr txBox="1"/>
          <p:nvPr>
            <p:ph idx="2" type="body"/>
          </p:nvPr>
        </p:nvSpPr>
        <p:spPr>
          <a:xfrm>
            <a:off x="454982" y="1031575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good image processing NN should:</a:t>
            </a:r>
            <a:endParaRPr/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/>
              <a:t>Admit (and take advantage of!) the 2D/3D structure of the image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/>
              <a:t>Be invariant to translation</a:t>
            </a:r>
            <a:endParaRPr/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/>
              <a:t>Be invariant to scale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3" y="1661373"/>
            <a:ext cx="4269851" cy="2059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Convolutional Neural Networks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13" name="Google Shape;313;p44"/>
          <p:cNvSpPr txBox="1"/>
          <p:nvPr>
            <p:ph idx="2" type="body"/>
          </p:nvPr>
        </p:nvSpPr>
        <p:spPr>
          <a:xfrm>
            <a:off x="1211875" y="3815350"/>
            <a:ext cx="8248200" cy="6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Comprehensive Guide to Convolutional Neural Networks</a:t>
            </a:r>
            <a:endParaRPr sz="800"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200" y="1534375"/>
            <a:ext cx="4675626" cy="237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/>
        </p:nvSpPr>
        <p:spPr>
          <a:xfrm>
            <a:off x="455325" y="795650"/>
            <a:ext cx="3000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for processing image &amp; video: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invariant to translation &amp; scale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computational efficiency</a:t>
            </a:r>
            <a:endParaRPr sz="1200">
              <a:solidFill>
                <a:srgbClr val="027BC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455325" y="795650"/>
            <a:ext cx="675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Math op. on two functions (f, g) (matrices here) where the result is the transformation of ƒ as it passes through g</a:t>
            </a:r>
            <a:endParaRPr sz="1200"/>
          </a:p>
        </p:txBody>
      </p:sp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00" y="1478175"/>
            <a:ext cx="5562850" cy="25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Main Objective 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400200" y="1090650"/>
            <a:ext cx="83436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Build from data a </a:t>
            </a:r>
            <a:r>
              <a:rPr lang="es" sz="1200">
                <a:solidFill>
                  <a:srgbClr val="027BC0"/>
                </a:solidFill>
              </a:rPr>
              <a:t>model </a:t>
            </a:r>
            <a:r>
              <a:rPr lang="es" sz="1200"/>
              <a:t>able to give a prediction to new </a:t>
            </a:r>
            <a:r>
              <a:rPr lang="es" sz="1200">
                <a:solidFill>
                  <a:srgbClr val="027BC0"/>
                </a:solidFill>
              </a:rPr>
              <a:t>unseen </a:t>
            </a:r>
            <a:r>
              <a:rPr lang="es" sz="1200"/>
              <a:t>examples.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where: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data = previous table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unseen = [4.9, 3.1, 1.5, 0.1]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prediction = "setosa"</a:t>
            </a:r>
            <a:endParaRPr sz="1200"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325" y="1282700"/>
            <a:ext cx="4213350" cy="20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Convolution 3D</a:t>
            </a:r>
            <a:endParaRPr/>
          </a:p>
        </p:txBody>
      </p:sp>
      <p:sp>
        <p:nvSpPr>
          <p:cNvPr id="328" name="Google Shape;328;p46"/>
          <p:cNvSpPr txBox="1"/>
          <p:nvPr>
            <p:ph idx="2" type="body"/>
          </p:nvPr>
        </p:nvSpPr>
        <p:spPr>
          <a:xfrm>
            <a:off x="413700" y="3558000"/>
            <a:ext cx="8316600" cy="6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125" y="795653"/>
            <a:ext cx="5071745" cy="27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Kernel / Filter Examples </a:t>
            </a:r>
            <a:endParaRPr/>
          </a:p>
        </p:txBody>
      </p:sp>
      <p:sp>
        <p:nvSpPr>
          <p:cNvPr id="335" name="Google Shape;335;p47"/>
          <p:cNvSpPr txBox="1"/>
          <p:nvPr>
            <p:ph idx="2" type="body"/>
          </p:nvPr>
        </p:nvSpPr>
        <p:spPr>
          <a:xfrm>
            <a:off x="454975" y="3930200"/>
            <a:ext cx="82482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625" y="795651"/>
            <a:ext cx="4313599" cy="31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Convolutional</a:t>
            </a:r>
            <a:r>
              <a:rPr lang="es"/>
              <a:t> Layer </a:t>
            </a:r>
            <a:endParaRPr/>
          </a:p>
        </p:txBody>
      </p:sp>
      <p:sp>
        <p:nvSpPr>
          <p:cNvPr id="342" name="Google Shape;342;p48"/>
          <p:cNvSpPr txBox="1"/>
          <p:nvPr>
            <p:ph idx="2" type="body"/>
          </p:nvPr>
        </p:nvSpPr>
        <p:spPr>
          <a:xfrm>
            <a:off x="454975" y="1031575"/>
            <a:ext cx="32487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Train 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several filters (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parameter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 of the layer)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Each filter specializes in one feature</a:t>
            </a:r>
            <a:br>
              <a:rPr lang="es" sz="1200">
                <a:latin typeface="Arial"/>
                <a:ea typeface="Arial"/>
                <a:cs typeface="Arial"/>
                <a:sym typeface="Arial"/>
              </a:rPr>
            </a:br>
            <a:r>
              <a:rPr lang="es" sz="1200">
                <a:latin typeface="Arial"/>
                <a:ea typeface="Arial"/>
                <a:cs typeface="Arial"/>
                <a:sym typeface="Arial"/>
              </a:rPr>
              <a:t>(vertical/horizontal lines, corners, circles...)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Kernels </a:t>
            </a:r>
            <a:r>
              <a:rPr lang="es" sz="1200">
                <a:solidFill>
                  <a:srgbClr val="0000FA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Random initialization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Usual size 3x3 or 5x5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Padding 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padding='same'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): margin (valid, same, full)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s" sz="1200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Stride 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2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strides=(2, 2)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): how much the filter is move at each step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3" name="Google Shape;343;p48"/>
          <p:cNvSpPr txBox="1"/>
          <p:nvPr/>
        </p:nvSpPr>
        <p:spPr>
          <a:xfrm>
            <a:off x="4862800" y="30416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344" name="Google Shape;3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750" y="1377850"/>
            <a:ext cx="5318099" cy="1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Filter output: feature maps</a:t>
            </a:r>
            <a:endParaRPr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9"/>
          <p:cNvSpPr txBox="1"/>
          <p:nvPr>
            <p:ph idx="2" type="body"/>
          </p:nvPr>
        </p:nvSpPr>
        <p:spPr>
          <a:xfrm>
            <a:off x="3314550" y="3393375"/>
            <a:ext cx="2514900" cy="73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351" name="Google Shape;351;p49"/>
          <p:cNvSpPr txBox="1"/>
          <p:nvPr/>
        </p:nvSpPr>
        <p:spPr>
          <a:xfrm>
            <a:off x="530900" y="795650"/>
            <a:ext cx="8248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Result of input image after passing through a convolutional filter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One feature map per filter per image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316925"/>
            <a:ext cx="59436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58" name="Google Shape;358;p50"/>
          <p:cNvSpPr txBox="1"/>
          <p:nvPr>
            <p:ph idx="2" type="body"/>
          </p:nvPr>
        </p:nvSpPr>
        <p:spPr>
          <a:xfrm>
            <a:off x="3775950" y="3811075"/>
            <a:ext cx="1592100" cy="4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sp>
        <p:nvSpPr>
          <p:cNvPr id="359" name="Google Shape;359;p50"/>
          <p:cNvSpPr txBox="1"/>
          <p:nvPr/>
        </p:nvSpPr>
        <p:spPr>
          <a:xfrm>
            <a:off x="455325" y="833800"/>
            <a:ext cx="3342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Reduce dimensionality for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computational cost (number of units)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dominant features (rotational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and positional invariant)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 does not require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0"/>
          <p:cNvSpPr txBox="1"/>
          <p:nvPr/>
        </p:nvSpPr>
        <p:spPr>
          <a:xfrm>
            <a:off x="4572000" y="8338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nax (edges)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average (photo)</a:t>
            </a:r>
            <a:endParaRPr/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675" y="2353738"/>
            <a:ext cx="66675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CNNs in Keras on MNIST</a:t>
            </a:r>
            <a:endParaRPr/>
          </a:p>
        </p:txBody>
      </p:sp>
      <p:sp>
        <p:nvSpPr>
          <p:cNvPr id="367" name="Google Shape;367;p51"/>
          <p:cNvSpPr txBox="1"/>
          <p:nvPr/>
        </p:nvSpPr>
        <p:spPr>
          <a:xfrm>
            <a:off x="439750" y="795650"/>
            <a:ext cx="7045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/>
              <a:t>Examples: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 &amp;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MNIST</a:t>
            </a:r>
            <a:r>
              <a:rPr lang="es" sz="1200">
                <a:solidFill>
                  <a:srgbClr val="FA0000"/>
                </a:solidFill>
              </a:rPr>
              <a:t> </a:t>
            </a:r>
            <a:r>
              <a:rPr lang="es" sz="1200"/>
              <a:t>/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ImageDataGenerator</a:t>
            </a:r>
            <a:r>
              <a:rPr lang="es" sz="1200"/>
              <a:t>: batches of image data with real-time data augmentation (it allows to train large data sets of images).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0000"/>
              </a:buClr>
              <a:buSzPts val="1200"/>
              <a:buChar char="○"/>
            </a:pPr>
            <a:r>
              <a:rPr lang="es" sz="1200">
                <a:solidFill>
                  <a:srgbClr val="FA0000"/>
                </a:solidFill>
                <a:highlight>
                  <a:srgbClr val="E7E8E2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flow_from_directory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tutorial</a:t>
            </a:r>
            <a:endParaRPr sz="1200">
              <a:solidFill>
                <a:srgbClr val="FA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0000"/>
              </a:buClr>
              <a:buSzPts val="1200"/>
              <a:buChar char="○"/>
            </a:pPr>
            <a:r>
              <a:rPr lang="es" sz="1200">
                <a:solidFill>
                  <a:srgbClr val="FA0000"/>
                </a:solidFill>
                <a:highlight>
                  <a:srgbClr val="E7E8E2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flow_from_dataframe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tutorial</a:t>
            </a:r>
            <a:endParaRPr sz="12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Other Image Architectures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Vanilla CNN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VGG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DenseNet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ResNet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...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373" name="Google Shape;373;p52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○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Time Series 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Data with time (sequences)</a:t>
            </a:r>
            <a:endParaRPr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455325" y="2434175"/>
            <a:ext cx="7818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Temperatures, prices, population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Text, speech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Genomic sequences, atoms in molecules...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Movements (cell phone, sensors, cardio...)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Network packages (intrusion detection)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Samples are not independent (MLPs have no memory!)</a:t>
            </a:r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625" y="795650"/>
            <a:ext cx="6251394" cy="16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Sliding windows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86" name="Google Shape;386;p54"/>
          <p:cNvSpPr txBox="1"/>
          <p:nvPr/>
        </p:nvSpPr>
        <p:spPr>
          <a:xfrm>
            <a:off x="439750" y="795650"/>
            <a:ext cx="8133600" cy="3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First approach: pick n samples at once (last n samples)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Pros</a:t>
            </a:r>
            <a:r>
              <a:rPr lang="es" sz="1200"/>
              <a:t>: you can use standard MLPs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027BC0"/>
                </a:solidFill>
              </a:rPr>
              <a:t>Cons</a:t>
            </a:r>
            <a:r>
              <a:rPr lang="es" sz="1200"/>
              <a:t>: define window size, prepare the data, complex with vector-sized inputs</a:t>
            </a:r>
            <a:endParaRPr sz="1200"/>
          </a:p>
        </p:txBody>
      </p:sp>
      <p:pic>
        <p:nvPicPr>
          <p:cNvPr id="387" name="Google Shape;3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350" y="1227375"/>
            <a:ext cx="4476151" cy="25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/>
        </p:nvSpPr>
        <p:spPr>
          <a:xfrm>
            <a:off x="439750" y="755400"/>
            <a:ext cx="8103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Feed previous outputs as additional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RNN have loops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</a:rPr>
              <a:t>Problem</a:t>
            </a:r>
            <a:r>
              <a:rPr lang="es"/>
              <a:t>: vanishing/exploding gradients</a:t>
            </a:r>
            <a:endParaRPr/>
          </a:p>
        </p:txBody>
      </p:sp>
      <p:sp>
        <p:nvSpPr>
          <p:cNvPr id="393" name="Google Shape;393;p5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Recurrent Neural Network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394" name="Google Shape;394;p55"/>
          <p:cNvSpPr txBox="1"/>
          <p:nvPr/>
        </p:nvSpPr>
        <p:spPr>
          <a:xfrm>
            <a:off x="3079425" y="37689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649" y="989450"/>
            <a:ext cx="1548700" cy="24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Regression Data Example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68" name="Google Shape;68;p11"/>
          <p:cNvSpPr txBox="1"/>
          <p:nvPr/>
        </p:nvSpPr>
        <p:spPr>
          <a:xfrm>
            <a:off x="455325" y="2242925"/>
            <a:ext cx="8354100" cy="24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100"/>
              <a:t>1599 examples &amp; 12 columns (11 attributes + 1 target)</a:t>
            </a:r>
            <a:r>
              <a:rPr lang="es" sz="1100">
                <a:solidFill>
                  <a:srgbClr val="FA0000"/>
                </a:solidFill>
              </a:rPr>
              <a:t>*</a:t>
            </a:r>
            <a:endParaRPr sz="11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100"/>
              <a:t>The main diference between classification and regression is the </a:t>
            </a:r>
            <a:r>
              <a:rPr i="1" lang="es" sz="1100"/>
              <a:t>Y</a:t>
            </a:r>
            <a:r>
              <a:rPr lang="es" sz="1100"/>
              <a:t> or target values: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solidFill>
                  <a:srgbClr val="027BC0"/>
                </a:solidFill>
              </a:rPr>
              <a:t>Classification</a:t>
            </a:r>
            <a:r>
              <a:rPr lang="es" sz="1100"/>
              <a:t>: discrete or nominal values</a:t>
            </a:r>
            <a:br>
              <a:rPr lang="es" sz="1100"/>
            </a:br>
            <a:r>
              <a:rPr lang="es" sz="1100"/>
              <a:t>Example: Iris, {“setosa”, “virginica”, “versicolor”}.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solidFill>
                  <a:srgbClr val="027BC0"/>
                </a:solidFill>
              </a:rPr>
              <a:t>Regression</a:t>
            </a:r>
            <a:r>
              <a:rPr lang="es" sz="1100"/>
              <a:t>: continuous or real values</a:t>
            </a:r>
            <a:br>
              <a:rPr lang="es" sz="1100"/>
            </a:br>
            <a:r>
              <a:rPr lang="es" sz="1100"/>
              <a:t>Example: WineQuality, values from 0 to 10.</a:t>
            </a:r>
            <a:endParaRPr sz="1100"/>
          </a:p>
        </p:txBody>
      </p:sp>
      <p:graphicFrame>
        <p:nvGraphicFramePr>
          <p:cNvPr id="69" name="Google Shape;69;p11"/>
          <p:cNvGraphicFramePr/>
          <p:nvPr/>
        </p:nvGraphicFramePr>
        <p:xfrm>
          <a:off x="2260613" y="7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{DE352433-10FD-42E1-AB11-9D1C1FF3C8CF}</a:tableStyleId>
              </a:tblPr>
              <a:tblGrid>
                <a:gridCol w="919950"/>
                <a:gridCol w="919950"/>
                <a:gridCol w="908475"/>
                <a:gridCol w="954450"/>
                <a:gridCol w="919950"/>
              </a:tblGrid>
              <a:tr h="33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quality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density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pH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sulphates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alcohol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2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0.998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3.16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0.58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9.8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0.9948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3.51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0.43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11.4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0.9973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3.35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0.86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12.8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0.9994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3.16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0.63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8.4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7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0.99514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3.44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0.68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10.55</a:t>
                      </a:r>
                      <a:endParaRPr sz="1000"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Long Short-Term Memory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401" name="Google Shape;401;p56"/>
          <p:cNvSpPr txBox="1"/>
          <p:nvPr/>
        </p:nvSpPr>
        <p:spPr>
          <a:xfrm>
            <a:off x="3079425" y="3309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A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</a:rPr>
              <a:t>Source: </a:t>
            </a:r>
            <a:r>
              <a:rPr lang="es" sz="800">
                <a:solidFill>
                  <a:srgbClr val="FA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LSTM Networks</a:t>
            </a:r>
            <a:endParaRPr sz="800">
              <a:solidFill>
                <a:srgbClr val="FA0000"/>
              </a:solidFill>
            </a:endParaRPr>
          </a:p>
        </p:txBody>
      </p:sp>
      <p:sp>
        <p:nvSpPr>
          <p:cNvPr id="402" name="Google Shape;402;p56"/>
          <p:cNvSpPr txBox="1"/>
          <p:nvPr/>
        </p:nvSpPr>
        <p:spPr>
          <a:xfrm>
            <a:off x="285250" y="3233250"/>
            <a:ext cx="456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Trainable in practice (no vanishing/exploding gradients)</a:t>
            </a:r>
            <a:endParaRPr sz="1200"/>
          </a:p>
        </p:txBody>
      </p:sp>
      <p:pic>
        <p:nvPicPr>
          <p:cNvPr id="403" name="Google Shape;4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205" y="748375"/>
            <a:ext cx="2616451" cy="2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Keras &amp; Time Series </a:t>
            </a:r>
            <a:endParaRPr/>
          </a:p>
        </p:txBody>
      </p:sp>
      <p:sp>
        <p:nvSpPr>
          <p:cNvPr id="409" name="Google Shape;409;p57"/>
          <p:cNvSpPr txBox="1"/>
          <p:nvPr/>
        </p:nvSpPr>
        <p:spPr>
          <a:xfrm>
            <a:off x="455325" y="795650"/>
            <a:ext cx="4823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Keras TimeSeries Generator</a:t>
            </a:r>
            <a:r>
              <a:rPr lang="es" sz="1200"/>
              <a:t>:</a:t>
            </a:r>
            <a:br>
              <a:rPr lang="es" sz="1200"/>
            </a:br>
            <a:r>
              <a:rPr lang="es" sz="1200"/>
              <a:t>Utility class for generating batches of temporal data.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sz="12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Keras example on generator &amp; lstm</a:t>
            </a:r>
            <a:r>
              <a:rPr lang="es" sz="1200"/>
              <a:t>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 Passengers data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example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Multivariate time series exampl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</a:t>
            </a:r>
            <a:endParaRPr sz="1200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415" name="Google Shape;415;p58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○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Q-learning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Q-learning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421" name="Google Shape;421;p59"/>
          <p:cNvSpPr txBox="1"/>
          <p:nvPr>
            <p:ph idx="2" type="body"/>
          </p:nvPr>
        </p:nvSpPr>
        <p:spPr>
          <a:xfrm>
            <a:off x="352900" y="4848400"/>
            <a:ext cx="8248200" cy="63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sp>
        <p:nvSpPr>
          <p:cNvPr id="422" name="Google Shape;422;p59"/>
          <p:cNvSpPr txBox="1"/>
          <p:nvPr/>
        </p:nvSpPr>
        <p:spPr>
          <a:xfrm>
            <a:off x="439750" y="771750"/>
            <a:ext cx="7587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learn from behaviors rather than data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Loop</a:t>
            </a:r>
            <a:r>
              <a:rPr lang="es" sz="1200"/>
              <a:t>: </a:t>
            </a:r>
            <a:r>
              <a:rPr lang="es" sz="1200">
                <a:highlight>
                  <a:schemeClr val="accent4"/>
                </a:highlight>
              </a:rPr>
              <a:t>state </a:t>
            </a:r>
            <a:r>
              <a:rPr lang="es" sz="1200"/>
              <a:t>→ </a:t>
            </a:r>
            <a:r>
              <a:rPr lang="es" sz="1200">
                <a:highlight>
                  <a:schemeClr val="accent4"/>
                </a:highlight>
              </a:rPr>
              <a:t>action </a:t>
            </a:r>
            <a:r>
              <a:rPr lang="es" sz="1200"/>
              <a:t>→ </a:t>
            </a:r>
            <a:r>
              <a:rPr lang="es" sz="1200">
                <a:highlight>
                  <a:schemeClr val="accent4"/>
                </a:highlight>
              </a:rPr>
              <a:t>reward</a:t>
            </a:r>
            <a:endParaRPr sz="1200"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Goal</a:t>
            </a:r>
            <a:r>
              <a:rPr lang="es" sz="1200"/>
              <a:t>: maximize the expected cumulative reward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3" name="Google Shape;423;p59"/>
          <p:cNvSpPr txBox="1"/>
          <p:nvPr/>
        </p:nvSpPr>
        <p:spPr>
          <a:xfrm>
            <a:off x="4880425" y="79565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Components: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an agent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Action a set of states 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 set of actions A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Rewards R (positive or negative)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Quality</a:t>
            </a:r>
            <a:r>
              <a:rPr lang="es" sz="1200"/>
              <a:t>:</a:t>
            </a:r>
            <a:r>
              <a:rPr i="1" lang="es" sz="1200"/>
              <a:t> Q: SxA→ R</a:t>
            </a:r>
            <a:endParaRPr i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Policy</a:t>
            </a:r>
            <a:r>
              <a:rPr lang="es" sz="1200"/>
              <a:t>: </a:t>
            </a:r>
            <a:r>
              <a:rPr i="1" lang="es" sz="1200"/>
              <a:t>π(s)→ a</a:t>
            </a:r>
            <a:endParaRPr i="1"/>
          </a:p>
        </p:txBody>
      </p:sp>
      <p:pic>
        <p:nvPicPr>
          <p:cNvPr id="424" name="Google Shape;42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25" y="1265644"/>
            <a:ext cx="3609952" cy="20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Q-Learning Example</a:t>
            </a:r>
            <a:endParaRPr/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226" y="1031575"/>
            <a:ext cx="2196775" cy="117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225" y="2437897"/>
            <a:ext cx="5210457" cy="18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3925" y="1031575"/>
            <a:ext cx="1739650" cy="1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Bellman equation</a:t>
            </a:r>
            <a:endParaRPr/>
          </a:p>
        </p:txBody>
      </p:sp>
      <p:sp>
        <p:nvSpPr>
          <p:cNvPr id="438" name="Google Shape;438;p61"/>
          <p:cNvSpPr txBox="1"/>
          <p:nvPr>
            <p:ph idx="2" type="body"/>
          </p:nvPr>
        </p:nvSpPr>
        <p:spPr>
          <a:xfrm>
            <a:off x="511657" y="795650"/>
            <a:ext cx="82482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Discount</a:t>
            </a:r>
            <a:r>
              <a:rPr lang="es" sz="1200"/>
              <a:t>: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Update</a:t>
            </a:r>
            <a:endParaRPr sz="1200">
              <a:solidFill>
                <a:srgbClr val="027BC0"/>
              </a:solidFill>
            </a:endParaRPr>
          </a:p>
        </p:txBody>
      </p:sp>
      <p:pic>
        <p:nvPicPr>
          <p:cNvPr id="439" name="Google Shape;4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00" y="1210254"/>
            <a:ext cx="2278325" cy="10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950" y="1353950"/>
            <a:ext cx="4659480" cy="7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300" y="2833250"/>
            <a:ext cx="71342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Q-table example</a:t>
            </a:r>
            <a:endParaRPr/>
          </a:p>
        </p:txBody>
      </p:sp>
      <p:sp>
        <p:nvSpPr>
          <p:cNvPr id="447" name="Google Shape;447;p62"/>
          <p:cNvSpPr txBox="1"/>
          <p:nvPr/>
        </p:nvSpPr>
        <p:spPr>
          <a:xfrm>
            <a:off x="323100" y="3809675"/>
            <a:ext cx="6639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Thomas Simonini. </a:t>
            </a:r>
            <a:r>
              <a:rPr lang="es" sz="1200" u="sng">
                <a:solidFill>
                  <a:srgbClr val="FA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Q-Learning, let’s create an autonomous Taxi</a:t>
            </a:r>
            <a:r>
              <a:rPr lang="es" sz="1200"/>
              <a:t>, 2020.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Tawsif Kamal.</a:t>
            </a:r>
            <a:r>
              <a:rPr lang="es" sz="1200" u="sng">
                <a:solidFill>
                  <a:srgbClr val="FA0000"/>
                </a:solidFill>
              </a:rPr>
              <a:t> </a:t>
            </a:r>
            <a:r>
              <a:rPr lang="es" sz="1200" u="sng">
                <a:solidFill>
                  <a:srgbClr val="FA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 Intuitive Approach to Q-Learning (P1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)</a:t>
            </a:r>
            <a:r>
              <a:rPr lang="es" sz="1200"/>
              <a:t>, 2021.</a:t>
            </a:r>
            <a:endParaRPr sz="1200"/>
          </a:p>
        </p:txBody>
      </p:sp>
      <p:sp>
        <p:nvSpPr>
          <p:cNvPr id="448" name="Google Shape;448;p62"/>
          <p:cNvSpPr txBox="1"/>
          <p:nvPr/>
        </p:nvSpPr>
        <p:spPr>
          <a:xfrm>
            <a:off x="455325" y="847150"/>
            <a:ext cx="757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Training the example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9" name="Google Shape;44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700" y="1262088"/>
            <a:ext cx="6232601" cy="25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Exploration vs Exploitation</a:t>
            </a:r>
            <a:endParaRPr/>
          </a:p>
        </p:txBody>
      </p:sp>
      <p:sp>
        <p:nvSpPr>
          <p:cNvPr id="455" name="Google Shape;455;p63"/>
          <p:cNvSpPr txBox="1"/>
          <p:nvPr/>
        </p:nvSpPr>
        <p:spPr>
          <a:xfrm>
            <a:off x="2022525" y="3680400"/>
            <a:ext cx="511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Source: </a:t>
            </a: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Q-Learning, let’s create an autonomous Taxi</a:t>
            </a:r>
            <a:endParaRPr/>
          </a:p>
        </p:txBody>
      </p:sp>
      <p:pic>
        <p:nvPicPr>
          <p:cNvPr id="456" name="Google Shape;45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450" y="1126057"/>
            <a:ext cx="3458476" cy="255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00" y="1519522"/>
            <a:ext cx="4851700" cy="176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 AI Gym</a:t>
            </a:r>
            <a:endParaRPr/>
          </a:p>
        </p:txBody>
      </p:sp>
      <p:pic>
        <p:nvPicPr>
          <p:cNvPr id="463" name="Google Shape;4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49" y="465150"/>
            <a:ext cx="5373727" cy="415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4"/>
          <p:cNvSpPr txBox="1"/>
          <p:nvPr/>
        </p:nvSpPr>
        <p:spPr>
          <a:xfrm>
            <a:off x="455325" y="795650"/>
            <a:ext cx="8159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Gym</a:t>
            </a:r>
            <a:r>
              <a:rPr lang="es" sz="1200"/>
              <a:t> is a toolkit for developing and comparing reinforcement learning algorithms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It contains several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environments</a:t>
            </a:r>
            <a:r>
              <a:rPr lang="es" sz="1200"/>
              <a:t> &amp;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sz="1200">
              <a:solidFill>
                <a:srgbClr val="F9267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Many programming languages have interfaces to Gym (like python)</a:t>
            </a:r>
            <a:endParaRPr sz="1200"/>
          </a:p>
        </p:txBody>
      </p:sp>
      <p:sp>
        <p:nvSpPr>
          <p:cNvPr id="465" name="Google Shape;465;p64"/>
          <p:cNvSpPr txBox="1"/>
          <p:nvPr/>
        </p:nvSpPr>
        <p:spPr>
          <a:xfrm>
            <a:off x="455325" y="4152875"/>
            <a:ext cx="46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Brockman et al.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Gym</a:t>
            </a:r>
            <a:r>
              <a:rPr lang="es" sz="1200"/>
              <a:t>, 2016.</a:t>
            </a:r>
            <a:endParaRPr sz="1200"/>
          </a:p>
        </p:txBody>
      </p:sp>
      <p:pic>
        <p:nvPicPr>
          <p:cNvPr id="466" name="Google Shape;466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4675" y="2923850"/>
            <a:ext cx="1792125" cy="104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7725" y="2923250"/>
            <a:ext cx="18616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4780" y="1694827"/>
            <a:ext cx="1521734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67725" y="1694825"/>
            <a:ext cx="18616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64675" y="1659987"/>
            <a:ext cx="17921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92125" y="1694826"/>
            <a:ext cx="17226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4800" y="2923850"/>
            <a:ext cx="15217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FrozenLake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478" name="Google Shape;478;p65"/>
          <p:cNvSpPr txBox="1"/>
          <p:nvPr/>
        </p:nvSpPr>
        <p:spPr>
          <a:xfrm>
            <a:off x="439750" y="465100"/>
            <a:ext cx="5115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FrozenLake-vo is a toy problem environment.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Laberinth type problem.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State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Actions:</a:t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• Code / source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• OpenAI Gym reference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9" name="Google Shape;479;p65"/>
          <p:cNvSpPr txBox="1"/>
          <p:nvPr/>
        </p:nvSpPr>
        <p:spPr>
          <a:xfrm>
            <a:off x="391200" y="1750475"/>
            <a:ext cx="8248200" cy="92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SFFF (S: starting point, safe)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FHFH (F: frozen surface, safe)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FFFH (H: hole, fall to your doom)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HFFG (G: goal, where the frisbee is located)</a:t>
            </a:r>
            <a:endParaRPr sz="1200"/>
          </a:p>
        </p:txBody>
      </p:sp>
      <p:sp>
        <p:nvSpPr>
          <p:cNvPr id="480" name="Google Shape;480;p65"/>
          <p:cNvSpPr txBox="1"/>
          <p:nvPr/>
        </p:nvSpPr>
        <p:spPr>
          <a:xfrm>
            <a:off x="391200" y="3034400"/>
            <a:ext cx="8248200" cy="92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LEFT = 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DOWN =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RIGHT = 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UP = 3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439763" y="1325250"/>
            <a:ext cx="8704200" cy="24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/>
              <a:t>kNN with k=1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How can be give a prediction to next examples?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Unseen regression example on </a:t>
            </a:r>
            <a:r>
              <a:rPr i="1" lang="es" sz="1200"/>
              <a:t>WineQuality</a:t>
            </a:r>
            <a:endParaRPr i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Let’s begin with a representation of the problems...</a:t>
            </a:r>
            <a:endParaRPr sz="1200"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Example method: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76" name="Google Shape;76;p12"/>
          <p:cNvSpPr txBox="1"/>
          <p:nvPr/>
        </p:nvSpPr>
        <p:spPr>
          <a:xfrm>
            <a:off x="3339700" y="2286375"/>
            <a:ext cx="285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200"/>
              <a:t>Unseen classification example on </a:t>
            </a:r>
            <a:r>
              <a:rPr i="1" lang="es" sz="1200"/>
              <a:t>Iris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7" name="Google Shape;77;p12"/>
          <p:cNvGraphicFramePr/>
          <p:nvPr/>
        </p:nvGraphicFramePr>
        <p:xfrm>
          <a:off x="2492650" y="153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{DE352433-10FD-42E1-AB11-9D1C1FF3C8CF}</a:tableStyleId>
              </a:tblPr>
              <a:tblGrid>
                <a:gridCol w="888125"/>
                <a:gridCol w="888125"/>
                <a:gridCol w="888125"/>
                <a:gridCol w="999150"/>
                <a:gridCol w="8881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class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sep-len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sep-wid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pet-len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pet-wid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??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4.9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3.1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1.5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0.1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Google Shape;78;p12"/>
          <p:cNvGraphicFramePr/>
          <p:nvPr/>
        </p:nvGraphicFramePr>
        <p:xfrm>
          <a:off x="2492625" y="2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{DE352433-10FD-42E1-AB11-9D1C1FF3C8CF}</a:tableStyleId>
              </a:tblPr>
              <a:tblGrid>
                <a:gridCol w="888125"/>
                <a:gridCol w="888125"/>
                <a:gridCol w="877025"/>
                <a:gridCol w="1010250"/>
                <a:gridCol w="8881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target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density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pH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sulphates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alcohol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??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0.99546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3.29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0.54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10.1</a:t>
                      </a:r>
                      <a:endParaRPr/>
                    </a:p>
                  </a:txBody>
                  <a:tcPr marT="91425" marB="91425" marR="91425" marL="91425">
                    <a:lnL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Q-Learning Example</a:t>
            </a:r>
            <a:endParaRPr/>
          </a:p>
        </p:txBody>
      </p:sp>
      <p:sp>
        <p:nvSpPr>
          <p:cNvPr id="486" name="Google Shape;486;p66"/>
          <p:cNvSpPr txBox="1"/>
          <p:nvPr/>
        </p:nvSpPr>
        <p:spPr>
          <a:xfrm>
            <a:off x="455325" y="3722600"/>
            <a:ext cx="4109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Unity Package</a:t>
            </a:r>
            <a:r>
              <a:rPr lang="es" sz="1200"/>
              <a:t> (in Spanish)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See the folder </a:t>
            </a:r>
            <a:r>
              <a:rPr i="1" lang="es" sz="1200"/>
              <a:t>Scripts</a:t>
            </a:r>
            <a:r>
              <a:rPr lang="es" sz="1200"/>
              <a:t> in </a:t>
            </a:r>
            <a:r>
              <a:rPr i="1" lang="es" sz="1200"/>
              <a:t>Assets</a:t>
            </a:r>
            <a:endParaRPr i="1" sz="1200"/>
          </a:p>
        </p:txBody>
      </p:sp>
      <p:sp>
        <p:nvSpPr>
          <p:cNvPr id="487" name="Google Shape;487;p66"/>
          <p:cNvSpPr txBox="1"/>
          <p:nvPr/>
        </p:nvSpPr>
        <p:spPr>
          <a:xfrm>
            <a:off x="439750" y="841100"/>
            <a:ext cx="65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 example of Q-learning &amp; Q-Table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8" name="Google Shape;48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477" y="1155425"/>
            <a:ext cx="4705904" cy="256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7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494" name="Google Shape;494;p67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Q-learning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500"/>
              <a:buFont typeface="Arial"/>
              <a:buChar char="○"/>
            </a:pPr>
            <a:r>
              <a:rPr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Deep Q-learning</a:t>
            </a:r>
            <a:endParaRPr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Q-Learning &amp; Deep Q-Learning</a:t>
            </a:r>
            <a:endParaRPr/>
          </a:p>
        </p:txBody>
      </p:sp>
      <p:sp>
        <p:nvSpPr>
          <p:cNvPr id="500" name="Google Shape;500;p68"/>
          <p:cNvSpPr txBox="1"/>
          <p:nvPr/>
        </p:nvSpPr>
        <p:spPr>
          <a:xfrm>
            <a:off x="2776425" y="3855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800"/>
          </a:p>
        </p:txBody>
      </p:sp>
      <p:pic>
        <p:nvPicPr>
          <p:cNvPr id="501" name="Google Shape;50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625" y="795650"/>
            <a:ext cx="5669601" cy="318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Q-Learning </a:t>
            </a:r>
            <a:endParaRPr/>
          </a:p>
        </p:txBody>
      </p:sp>
      <p:sp>
        <p:nvSpPr>
          <p:cNvPr id="507" name="Google Shape;507;p69"/>
          <p:cNvSpPr txBox="1"/>
          <p:nvPr/>
        </p:nvSpPr>
        <p:spPr>
          <a:xfrm>
            <a:off x="455325" y="3916400"/>
            <a:ext cx="4622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A0000"/>
              </a:buClr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Q-Learning for Atari Breakout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DeepMind.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Reinforcement Learning</a:t>
            </a:r>
            <a:r>
              <a:rPr lang="es" sz="1200">
                <a:solidFill>
                  <a:srgbClr val="FA0000"/>
                </a:solidFill>
              </a:rPr>
              <a:t>.</a:t>
            </a:r>
            <a:endParaRPr sz="1200">
              <a:solidFill>
                <a:srgbClr val="FA0000"/>
              </a:solidFill>
            </a:endParaRPr>
          </a:p>
        </p:txBody>
      </p:sp>
      <p:sp>
        <p:nvSpPr>
          <p:cNvPr id="508" name="Google Shape;508;p69"/>
          <p:cNvSpPr txBox="1"/>
          <p:nvPr/>
        </p:nvSpPr>
        <p:spPr>
          <a:xfrm>
            <a:off x="439750" y="795650"/>
            <a:ext cx="65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Convolutional Neural Network for learning </a:t>
            </a:r>
            <a:r>
              <a:rPr i="1" lang="es" sz="1200">
                <a:latin typeface="Lato"/>
                <a:ea typeface="Lato"/>
                <a:cs typeface="Lato"/>
                <a:sym typeface="Lato"/>
              </a:rPr>
              <a:t>Q</a:t>
            </a:r>
            <a:r>
              <a:rPr lang="es" sz="1200">
                <a:latin typeface="Lato"/>
                <a:ea typeface="Lato"/>
                <a:cs typeface="Lato"/>
                <a:sym typeface="Lato"/>
              </a:rPr>
              <a:t> tables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9" name="Google Shape;50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1362" y="1164950"/>
            <a:ext cx="3536125" cy="27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CartPole</a:t>
            </a:r>
            <a:endParaRPr/>
          </a:p>
        </p:txBody>
      </p:sp>
      <p:pic>
        <p:nvPicPr>
          <p:cNvPr id="515" name="Google Shape;5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175" y="153769"/>
            <a:ext cx="5290849" cy="404305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0"/>
          <p:cNvSpPr txBox="1"/>
          <p:nvPr/>
        </p:nvSpPr>
        <p:spPr>
          <a:xfrm>
            <a:off x="439750" y="984650"/>
            <a:ext cx="4500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  <a:t>It’s a starting point from OpenAi for Deep Reinforcement Learning</a:t>
            </a:r>
            <a:endParaRPr sz="1200">
              <a:solidFill>
                <a:srgbClr val="0000FA"/>
              </a:solidFill>
              <a:highlight>
                <a:srgbClr val="FFFFFF"/>
              </a:highlight>
            </a:endParaRPr>
          </a:p>
          <a:p>
            <a:pPr indent="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  <a:t>Example</a:t>
            </a:r>
            <a:r>
              <a:rPr lang="es" sz="1200">
                <a:highlight>
                  <a:srgbClr val="FFFFFF"/>
                </a:highlight>
              </a:rPr>
              <a:t>: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Code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with renderized Gym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  <a:p>
            <a:pPr indent="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FA"/>
                </a:solidFill>
                <a:highlight>
                  <a:srgbClr val="FFFFFF"/>
                </a:highlight>
              </a:rPr>
              <a:t>References</a:t>
            </a:r>
            <a:r>
              <a:rPr lang="es" sz="1200">
                <a:highlight>
                  <a:srgbClr val="FFFFFF"/>
                </a:highlight>
              </a:rPr>
              <a:t>: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Rendering OpenAi Gym in Google Colaboratory</a:t>
            </a:r>
            <a:endParaRPr sz="1200">
              <a:solidFill>
                <a:srgbClr val="F92672"/>
              </a:solidFill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Proximal Policy Optimization</a:t>
            </a:r>
            <a:r>
              <a:rPr lang="es" sz="1200">
                <a:highlight>
                  <a:srgbClr val="FFFFFF"/>
                </a:highlight>
              </a:rPr>
              <a:t>:</a:t>
            </a:r>
            <a:br>
              <a:rPr lang="es" sz="1200">
                <a:highlight>
                  <a:srgbClr val="FFFFFF"/>
                </a:highlight>
              </a:rPr>
            </a:br>
            <a:r>
              <a:rPr lang="es" sz="1200">
                <a:highlight>
                  <a:srgbClr val="FFFFFF"/>
                </a:highlight>
              </a:rPr>
              <a:t>policy gradient method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TF-Agents</a:t>
            </a:r>
            <a:r>
              <a:rPr lang="es" sz="1200">
                <a:highlight>
                  <a:srgbClr val="FFFFFF"/>
                </a:highlight>
              </a:rPr>
              <a:t>:</a:t>
            </a:r>
            <a:br>
              <a:rPr lang="es" sz="1200">
                <a:highlight>
                  <a:srgbClr val="FFFFFF"/>
                </a:highlight>
              </a:rPr>
            </a:br>
            <a:r>
              <a:rPr lang="es" sz="1200">
                <a:highlight>
                  <a:srgbClr val="FFFFFF"/>
                </a:highlight>
              </a:rPr>
              <a:t>reinforcement learning in tensorflow</a:t>
            </a:r>
            <a:endParaRPr sz="1200">
              <a:highlight>
                <a:srgbClr val="FFFFFF"/>
              </a:highlight>
            </a:endParaRPr>
          </a:p>
          <a:p>
            <a:pPr indent="-3048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>
              <a:solidFill>
                <a:srgbClr val="188038"/>
              </a:solidFill>
              <a:highlight>
                <a:srgbClr val="E7E8E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7" name="Google Shape;517;p70"/>
          <p:cNvSpPr txBox="1"/>
          <p:nvPr/>
        </p:nvSpPr>
        <p:spPr>
          <a:xfrm>
            <a:off x="3072000" y="39846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A0000"/>
                </a:solidFill>
              </a:rPr>
              <a:t>https://gymnasium.farama.org/</a:t>
            </a:r>
            <a:endParaRPr sz="800">
              <a:solidFill>
                <a:srgbClr val="FA0000"/>
              </a:solidFill>
            </a:endParaRPr>
          </a:p>
        </p:txBody>
      </p:sp>
      <p:sp>
        <p:nvSpPr>
          <p:cNvPr id="518" name="Google Shape;518;p70"/>
          <p:cNvSpPr txBox="1"/>
          <p:nvPr/>
        </p:nvSpPr>
        <p:spPr>
          <a:xfrm>
            <a:off x="4940650" y="795650"/>
            <a:ext cx="3831300" cy="30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5969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highlight>
                  <a:schemeClr val="lt1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Cartpole reference</a:t>
            </a:r>
            <a:endParaRPr sz="1200">
              <a:solidFill>
                <a:srgbClr val="F9267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chemeClr val="lt1"/>
              </a:highlight>
            </a:endParaRPr>
          </a:p>
          <a:p>
            <a:pPr indent="-304800" lvl="0" marL="5969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lt1"/>
                </a:highlight>
              </a:rPr>
              <a:t>Input: </a:t>
            </a: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es" sz="1200">
                <a:highlight>
                  <a:schemeClr val="lt1"/>
                </a:highlight>
              </a:rPr>
              <a:t> (0 or 1); training target</a:t>
            </a:r>
            <a:endParaRPr sz="1200">
              <a:highlight>
                <a:schemeClr val="lt1"/>
              </a:highlight>
            </a:endParaRPr>
          </a:p>
          <a:p>
            <a:pPr indent="-3048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highlight>
                  <a:schemeClr val="lt1"/>
                </a:highlight>
              </a:rPr>
              <a:t>Output:</a:t>
            </a:r>
            <a:endParaRPr sz="1200">
              <a:highlight>
                <a:schemeClr val="lt1"/>
              </a:highlight>
            </a:endParaRPr>
          </a:p>
          <a:p>
            <a:pPr indent="-3048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next_state</a:t>
            </a:r>
            <a:r>
              <a:rPr lang="es" sz="1200">
                <a:highlight>
                  <a:schemeClr val="lt1"/>
                </a:highlight>
              </a:rPr>
              <a:t>, </a:t>
            </a: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reward</a:t>
            </a:r>
            <a:r>
              <a:rPr lang="es" sz="1200">
                <a:highlight>
                  <a:schemeClr val="lt1"/>
                </a:highlight>
              </a:rPr>
              <a:t>, </a:t>
            </a: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info</a:t>
            </a:r>
            <a:r>
              <a:rPr lang="es" sz="1200">
                <a:highlight>
                  <a:schemeClr val="lt1"/>
                </a:highlight>
              </a:rPr>
              <a:t>; training features</a:t>
            </a:r>
            <a:endParaRPr sz="1200">
              <a:highlight>
                <a:schemeClr val="lt1"/>
              </a:highlight>
            </a:endParaRPr>
          </a:p>
          <a:p>
            <a:pPr indent="-3048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done</a:t>
            </a:r>
            <a:r>
              <a:rPr lang="es" sz="1200">
                <a:highlight>
                  <a:schemeClr val="lt1"/>
                </a:highlight>
              </a:rPr>
              <a:t>: game ended?</a:t>
            </a:r>
            <a:br>
              <a:rPr lang="es" sz="1200">
                <a:highlight>
                  <a:schemeClr val="lt1"/>
                </a:highlight>
              </a:rPr>
            </a:b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s" sz="12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1200"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501</a:t>
            </a:r>
            <a:endParaRPr/>
          </a:p>
        </p:txBody>
      </p:sp>
      <p:pic>
        <p:nvPicPr>
          <p:cNvPr id="519" name="Google Shape;519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4263" y="1183550"/>
            <a:ext cx="1864075" cy="1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525" name="Google Shape;525;p71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- Agents</a:t>
            </a:r>
            <a:endParaRPr/>
          </a:p>
        </p:txBody>
      </p:sp>
      <p:sp>
        <p:nvSpPr>
          <p:cNvPr id="531" name="Google Shape;531;p72"/>
          <p:cNvSpPr txBox="1"/>
          <p:nvPr/>
        </p:nvSpPr>
        <p:spPr>
          <a:xfrm>
            <a:off x="123225" y="2864250"/>
            <a:ext cx="83370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Address: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https://github.com/Unity-Technologies/ml-agents</a:t>
            </a:r>
            <a:endParaRPr sz="12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/>
              <a:t>Contain: </a:t>
            </a:r>
            <a:r>
              <a:rPr lang="es" sz="1200">
                <a:solidFill>
                  <a:srgbClr val="027BC0"/>
                </a:solidFill>
              </a:rPr>
              <a:t>AI Gym</a:t>
            </a:r>
            <a:r>
              <a:rPr lang="es" sz="1200"/>
              <a:t>, </a:t>
            </a:r>
            <a:r>
              <a:rPr lang="es" sz="1200">
                <a:solidFill>
                  <a:srgbClr val="027BC0"/>
                </a:solidFill>
              </a:rPr>
              <a:t>Deep Learning </a:t>
            </a:r>
            <a:r>
              <a:rPr lang="es" sz="1200"/>
              <a:t>&amp; </a:t>
            </a:r>
            <a:r>
              <a:rPr lang="es" sz="1200">
                <a:solidFill>
                  <a:srgbClr val="027BC0"/>
                </a:solidFill>
              </a:rPr>
              <a:t>Reinforcement Learning </a:t>
            </a:r>
            <a:r>
              <a:rPr lang="es" sz="1200"/>
              <a:t>(PPO).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" sz="1200"/>
              <a:t>Example 2: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A0000"/>
              </a:buClr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Hide and Seek…</a:t>
            </a:r>
            <a:endParaRPr sz="1200">
              <a:solidFill>
                <a:srgbClr val="FA0000"/>
              </a:solidFill>
            </a:endParaRPr>
          </a:p>
        </p:txBody>
      </p:sp>
      <p:sp>
        <p:nvSpPr>
          <p:cNvPr id="532" name="Google Shape;532;p72"/>
          <p:cNvSpPr txBox="1"/>
          <p:nvPr/>
        </p:nvSpPr>
        <p:spPr>
          <a:xfrm>
            <a:off x="439750" y="875100"/>
            <a:ext cx="65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Unity plugin for training intelligent agents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4263" y="1187700"/>
            <a:ext cx="3075487" cy="15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Ml- Agents : Documentation </a:t>
            </a:r>
            <a:endParaRPr/>
          </a:p>
        </p:txBody>
      </p:sp>
      <p:sp>
        <p:nvSpPr>
          <p:cNvPr id="539" name="Google Shape;539;p73"/>
          <p:cNvSpPr txBox="1"/>
          <p:nvPr/>
        </p:nvSpPr>
        <p:spPr>
          <a:xfrm>
            <a:off x="521050" y="960225"/>
            <a:ext cx="41757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Main page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ML-Agents Toolkit Overview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 Learning Environments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Installation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Making a New Learning Environment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Getting Started Guide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Training Configuration File</a:t>
            </a:r>
            <a:endParaRPr sz="1200">
              <a:solidFill>
                <a:srgbClr val="FA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ML-Agents in Unity Learn:</a:t>
            </a:r>
            <a:endParaRPr sz="1200">
              <a:solidFill>
                <a:srgbClr val="027BC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Hummingbirds course</a:t>
            </a:r>
            <a:r>
              <a:rPr lang="es" sz="1200"/>
              <a:t> by Adam Kelly.</a:t>
            </a:r>
            <a:endParaRPr sz="1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Roller Ball: ML- Agents Tutorial</a:t>
            </a:r>
            <a:endParaRPr/>
          </a:p>
        </p:txBody>
      </p:sp>
      <p:sp>
        <p:nvSpPr>
          <p:cNvPr id="545" name="Google Shape;545;p74"/>
          <p:cNvSpPr txBox="1"/>
          <p:nvPr/>
        </p:nvSpPr>
        <p:spPr>
          <a:xfrm>
            <a:off x="455325" y="2273575"/>
            <a:ext cx="3587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/>
              <a:t>Behaviour: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roll the ball toward the cube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avoiding falling off the platform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200"/>
              </a:spcAft>
              <a:buNone/>
            </a:pPr>
            <a:r>
              <a:rPr b="1" lang="es" sz="1200">
                <a:solidFill>
                  <a:srgbClr val="027BC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 video</a:t>
            </a:r>
            <a:endParaRPr b="1" sz="1200">
              <a:solidFill>
                <a:srgbClr val="027BC0"/>
              </a:solidFill>
            </a:endParaRPr>
          </a:p>
        </p:txBody>
      </p:sp>
      <p:sp>
        <p:nvSpPr>
          <p:cNvPr id="546" name="Google Shape;546;p74"/>
          <p:cNvSpPr txBox="1"/>
          <p:nvPr/>
        </p:nvSpPr>
        <p:spPr>
          <a:xfrm>
            <a:off x="455325" y="3741425"/>
            <a:ext cx="34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Source: </a:t>
            </a:r>
            <a:r>
              <a:rPr lang="es" sz="1200">
                <a:solidFill>
                  <a:srgbClr val="FA000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Making a New Learning Environment</a:t>
            </a:r>
            <a:endParaRPr sz="1200">
              <a:solidFill>
                <a:srgbClr val="FA0000"/>
              </a:solidFill>
            </a:endParaRPr>
          </a:p>
        </p:txBody>
      </p:sp>
      <p:pic>
        <p:nvPicPr>
          <p:cNvPr id="547" name="Google Shape;54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100" y="886375"/>
            <a:ext cx="4001777" cy="17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Components of the agent</a:t>
            </a:r>
            <a:endParaRPr/>
          </a:p>
        </p:txBody>
      </p:sp>
      <p:sp>
        <p:nvSpPr>
          <p:cNvPr id="553" name="Google Shape;553;p75"/>
          <p:cNvSpPr txBox="1"/>
          <p:nvPr/>
        </p:nvSpPr>
        <p:spPr>
          <a:xfrm>
            <a:off x="455325" y="795650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Basic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Agent script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Decision Requester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Behavior Parameters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</a:rPr>
              <a:t>Other</a:t>
            </a:r>
            <a:r>
              <a:rPr lang="es" sz="1200"/>
              <a:t>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Ray Perception Sensor 3D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Camera Sensor</a:t>
            </a:r>
            <a:endParaRPr sz="1200"/>
          </a:p>
        </p:txBody>
      </p:sp>
      <p:pic>
        <p:nvPicPr>
          <p:cNvPr id="554" name="Google Shape;55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5" y="795650"/>
            <a:ext cx="2408849" cy="30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Classification Data Example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838" y="991044"/>
            <a:ext cx="3465175" cy="255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Agent Script</a:t>
            </a:r>
            <a:endParaRPr/>
          </a:p>
        </p:txBody>
      </p:sp>
      <p:sp>
        <p:nvSpPr>
          <p:cNvPr id="560" name="Google Shape;560;p76"/>
          <p:cNvSpPr txBox="1"/>
          <p:nvPr/>
        </p:nvSpPr>
        <p:spPr>
          <a:xfrm>
            <a:off x="439750" y="795650"/>
            <a:ext cx="8248200" cy="332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using</a:t>
            </a:r>
            <a:r>
              <a:rPr lang="es" sz="1200">
                <a:solidFill>
                  <a:srgbClr val="444444"/>
                </a:solidFill>
              </a:rPr>
              <a:t> Unity.MLAgents;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using</a:t>
            </a:r>
            <a:r>
              <a:rPr lang="es" sz="1200">
                <a:solidFill>
                  <a:srgbClr val="444444"/>
                </a:solidFill>
              </a:rPr>
              <a:t> Unity.MLAgents.Sensors;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using</a:t>
            </a:r>
            <a:r>
              <a:rPr lang="es" sz="1200">
                <a:solidFill>
                  <a:srgbClr val="444444"/>
                </a:solidFill>
              </a:rPr>
              <a:t> Unity.MLAgents.Actuators;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class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RA2</a:t>
            </a:r>
            <a:r>
              <a:rPr lang="es" sz="1200">
                <a:solidFill>
                  <a:srgbClr val="027BC0"/>
                </a:solidFill>
              </a:rPr>
              <a:t> </a:t>
            </a:r>
            <a:r>
              <a:rPr lang="es" sz="1200">
                <a:solidFill>
                  <a:srgbClr val="444444"/>
                </a:solidFill>
              </a:rPr>
              <a:t>: </a:t>
            </a:r>
            <a:r>
              <a:rPr b="1" lang="es" sz="1200">
                <a:solidFill>
                  <a:srgbClr val="027BC0"/>
                </a:solidFill>
              </a:rPr>
              <a:t>Agent</a:t>
            </a:r>
            <a:endParaRPr b="1" sz="1200">
              <a:solidFill>
                <a:srgbClr val="027B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{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Initialize</a:t>
            </a:r>
            <a:r>
              <a:rPr lang="es" sz="1200">
                <a:solidFill>
                  <a:srgbClr val="444444"/>
                </a:solidFill>
              </a:rPr>
              <a:t>()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Agent Start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OnEpisodeBegin</a:t>
            </a:r>
            <a:r>
              <a:rPr lang="es" sz="1200">
                <a:solidFill>
                  <a:srgbClr val="444444"/>
                </a:solidFill>
              </a:rPr>
              <a:t>()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Episode Start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CollectObservations</a:t>
            </a:r>
            <a:r>
              <a:rPr lang="es" sz="1200">
                <a:solidFill>
                  <a:srgbClr val="444444"/>
                </a:solidFill>
              </a:rPr>
              <a:t>(VectorSensor sensor)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sensor.AddObservation(item);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OnActionReceived</a:t>
            </a:r>
            <a:r>
              <a:rPr lang="es" sz="1200">
                <a:solidFill>
                  <a:srgbClr val="444444"/>
                </a:solidFill>
              </a:rPr>
              <a:t>(ActionBuffers actionBuffers)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Called when and action is received from either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the player input or the neural network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Heuristic</a:t>
            </a:r>
            <a:r>
              <a:rPr lang="es" sz="1200">
                <a:solidFill>
                  <a:srgbClr val="444444"/>
                </a:solidFill>
              </a:rPr>
              <a:t>(</a:t>
            </a:r>
            <a:r>
              <a:rPr b="1" lang="es" sz="1200">
                <a:solidFill>
                  <a:srgbClr val="444444"/>
                </a:solidFill>
              </a:rPr>
              <a:t>in</a:t>
            </a:r>
            <a:r>
              <a:rPr lang="es" sz="1200">
                <a:solidFill>
                  <a:srgbClr val="444444"/>
                </a:solidFill>
              </a:rPr>
              <a:t> ActionBuffers actionsOut)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Player control instead of neural network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}</a:t>
            </a:r>
            <a:endParaRPr sz="12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7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Episode Initialization</a:t>
            </a:r>
            <a:endParaRPr/>
          </a:p>
        </p:txBody>
      </p:sp>
      <p:sp>
        <p:nvSpPr>
          <p:cNvPr id="566" name="Google Shape;566;p77"/>
          <p:cNvSpPr txBox="1"/>
          <p:nvPr/>
        </p:nvSpPr>
        <p:spPr>
          <a:xfrm>
            <a:off x="455325" y="842800"/>
            <a:ext cx="8248200" cy="277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027BC0"/>
                </a:solidFill>
              </a:rPr>
              <a:t>OnEpisodeBegin</a:t>
            </a:r>
            <a:r>
              <a:rPr lang="es" sz="1200">
                <a:solidFill>
                  <a:srgbClr val="444444"/>
                </a:solidFill>
              </a:rPr>
              <a:t>()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{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</a:t>
            </a:r>
            <a:r>
              <a:rPr lang="es" sz="1200">
                <a:solidFill>
                  <a:srgbClr val="888888"/>
                </a:solidFill>
              </a:rPr>
              <a:t>// If the Agent fell, zero its momentum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b="1" lang="es" sz="1200">
                <a:solidFill>
                  <a:srgbClr val="444444"/>
                </a:solidFill>
              </a:rPr>
              <a:t>if</a:t>
            </a:r>
            <a:r>
              <a:rPr lang="es" sz="1200">
                <a:solidFill>
                  <a:srgbClr val="444444"/>
                </a:solidFill>
              </a:rPr>
              <a:t> (transform.localPosition.y &lt;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{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rBody.angularVelocity = Vector3.zero;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rBody.velocity = Vector3.zero;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transform.localPosition = </a:t>
            </a:r>
            <a:r>
              <a:rPr b="1" lang="es" sz="1200">
                <a:solidFill>
                  <a:srgbClr val="444444"/>
                </a:solidFill>
              </a:rPr>
              <a:t>new</a:t>
            </a:r>
            <a:r>
              <a:rPr lang="es" sz="1200">
                <a:solidFill>
                  <a:srgbClr val="444444"/>
                </a:solidFill>
              </a:rPr>
              <a:t> Vector3(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, </a:t>
            </a:r>
            <a:r>
              <a:rPr lang="es" sz="1200">
                <a:solidFill>
                  <a:srgbClr val="880000"/>
                </a:solidFill>
              </a:rPr>
              <a:t>0.5</a:t>
            </a:r>
            <a:r>
              <a:rPr lang="es" sz="1200">
                <a:solidFill>
                  <a:srgbClr val="444444"/>
                </a:solidFill>
              </a:rPr>
              <a:t>f, </a:t>
            </a:r>
            <a:r>
              <a:rPr lang="es" sz="1200">
                <a:solidFill>
                  <a:srgbClr val="880000"/>
                </a:solidFill>
              </a:rPr>
              <a:t>0</a:t>
            </a:r>
            <a:r>
              <a:rPr lang="es" sz="1200">
                <a:solidFill>
                  <a:srgbClr val="444444"/>
                </a:solidFill>
              </a:rPr>
              <a:t>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}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</a:t>
            </a:r>
            <a:r>
              <a:rPr lang="es" sz="1200">
                <a:solidFill>
                  <a:srgbClr val="888888"/>
                </a:solidFill>
              </a:rPr>
              <a:t>// Move the target to a new random spot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Target.localPosition = </a:t>
            </a:r>
            <a:r>
              <a:rPr b="1" lang="es" sz="1200">
                <a:solidFill>
                  <a:srgbClr val="444444"/>
                </a:solidFill>
              </a:rPr>
              <a:t>new</a:t>
            </a:r>
            <a:r>
              <a:rPr lang="es" sz="1200">
                <a:solidFill>
                  <a:srgbClr val="444444"/>
                </a:solidFill>
              </a:rPr>
              <a:t> Vector3(Random.</a:t>
            </a:r>
            <a:r>
              <a:rPr b="1" lang="es" sz="1200">
                <a:solidFill>
                  <a:srgbClr val="444444"/>
                </a:solidFill>
              </a:rPr>
              <a:t>value</a:t>
            </a:r>
            <a:r>
              <a:rPr lang="es" sz="1200">
                <a:solidFill>
                  <a:srgbClr val="444444"/>
                </a:solidFill>
              </a:rPr>
              <a:t> * </a:t>
            </a:r>
            <a:r>
              <a:rPr lang="es" sz="1200">
                <a:solidFill>
                  <a:srgbClr val="880000"/>
                </a:solidFill>
              </a:rPr>
              <a:t>8</a:t>
            </a:r>
            <a:r>
              <a:rPr lang="es" sz="1200">
                <a:solidFill>
                  <a:srgbClr val="444444"/>
                </a:solidFill>
              </a:rPr>
              <a:t> -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,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                               </a:t>
            </a:r>
            <a:r>
              <a:rPr lang="es" sz="1200">
                <a:solidFill>
                  <a:srgbClr val="880000"/>
                </a:solidFill>
              </a:rPr>
              <a:t>0.5</a:t>
            </a:r>
            <a:r>
              <a:rPr lang="es" sz="1200">
                <a:solidFill>
                  <a:srgbClr val="444444"/>
                </a:solidFill>
              </a:rPr>
              <a:t>f,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                                       Random.</a:t>
            </a:r>
            <a:r>
              <a:rPr b="1" lang="es" sz="1200">
                <a:solidFill>
                  <a:srgbClr val="444444"/>
                </a:solidFill>
              </a:rPr>
              <a:t>value</a:t>
            </a:r>
            <a:r>
              <a:rPr lang="es" sz="1200">
                <a:solidFill>
                  <a:srgbClr val="444444"/>
                </a:solidFill>
              </a:rPr>
              <a:t> * </a:t>
            </a:r>
            <a:r>
              <a:rPr lang="es" sz="1200">
                <a:solidFill>
                  <a:srgbClr val="880000"/>
                </a:solidFill>
              </a:rPr>
              <a:t>8</a:t>
            </a:r>
            <a:r>
              <a:rPr lang="es" sz="1200">
                <a:solidFill>
                  <a:srgbClr val="444444"/>
                </a:solidFill>
              </a:rPr>
              <a:t> - </a:t>
            </a:r>
            <a:r>
              <a:rPr lang="es" sz="1200">
                <a:solidFill>
                  <a:srgbClr val="880000"/>
                </a:solidFill>
              </a:rPr>
              <a:t>4</a:t>
            </a:r>
            <a:r>
              <a:rPr lang="es" sz="1200">
                <a:solidFill>
                  <a:srgbClr val="444444"/>
                </a:solidFill>
              </a:rPr>
              <a:t>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}</a:t>
            </a:r>
            <a:endParaRPr sz="12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8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Environment Observation</a:t>
            </a:r>
            <a:endParaRPr b="0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8"/>
          <p:cNvSpPr txBox="1"/>
          <p:nvPr/>
        </p:nvSpPr>
        <p:spPr>
          <a:xfrm>
            <a:off x="455250" y="1123975"/>
            <a:ext cx="8248200" cy="184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44444"/>
                </a:solidFill>
              </a:rPr>
              <a:t>public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override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void</a:t>
            </a:r>
            <a:r>
              <a:rPr lang="es" sz="1200">
                <a:solidFill>
                  <a:srgbClr val="444444"/>
                </a:solidFill>
              </a:rPr>
              <a:t> </a:t>
            </a:r>
            <a:r>
              <a:rPr b="1" lang="es" sz="1200">
                <a:solidFill>
                  <a:srgbClr val="444444"/>
                </a:solidFill>
              </a:rPr>
              <a:t>CollectObservations</a:t>
            </a:r>
            <a:r>
              <a:rPr lang="es" sz="1200">
                <a:solidFill>
                  <a:srgbClr val="444444"/>
                </a:solidFill>
              </a:rPr>
              <a:t>(VectorSensor sensor)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{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lang="es" sz="1200">
                <a:solidFill>
                  <a:srgbClr val="888888"/>
                </a:solidFill>
              </a:rPr>
              <a:t>// Target and Agent positions, size = 3x2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sensor</a:t>
            </a:r>
            <a:r>
              <a:rPr lang="es" sz="1200">
                <a:solidFill>
                  <a:srgbClr val="880000"/>
                </a:solidFill>
              </a:rPr>
              <a:t>.</a:t>
            </a:r>
            <a:r>
              <a:rPr lang="es" sz="1200">
                <a:solidFill>
                  <a:srgbClr val="027BC0"/>
                </a:solidFill>
              </a:rPr>
              <a:t>AddObservation</a:t>
            </a:r>
            <a:r>
              <a:rPr lang="es" sz="1200">
                <a:solidFill>
                  <a:srgbClr val="444444"/>
                </a:solidFill>
              </a:rPr>
              <a:t>(Target.localPosition);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sensor</a:t>
            </a:r>
            <a:r>
              <a:rPr lang="es" sz="1200">
                <a:solidFill>
                  <a:srgbClr val="880000"/>
                </a:solidFill>
              </a:rPr>
              <a:t>.</a:t>
            </a:r>
            <a:r>
              <a:rPr lang="es" sz="1200">
                <a:solidFill>
                  <a:srgbClr val="027BC0"/>
                </a:solidFill>
              </a:rPr>
              <a:t>AddObservation</a:t>
            </a:r>
            <a:r>
              <a:rPr lang="es" sz="1200">
                <a:solidFill>
                  <a:srgbClr val="444444"/>
                </a:solidFill>
              </a:rPr>
              <a:t>(transform.localPosition);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</a:t>
            </a:r>
            <a:r>
              <a:rPr lang="es" sz="1200">
                <a:solidFill>
                  <a:srgbClr val="888888"/>
                </a:solidFill>
              </a:rPr>
              <a:t>// Agent velocity, size = 2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sensor</a:t>
            </a:r>
            <a:r>
              <a:rPr lang="es" sz="1200">
                <a:solidFill>
                  <a:srgbClr val="880000"/>
                </a:solidFill>
              </a:rPr>
              <a:t>.</a:t>
            </a:r>
            <a:r>
              <a:rPr lang="es" sz="1200">
                <a:solidFill>
                  <a:srgbClr val="027BC0"/>
                </a:solidFill>
              </a:rPr>
              <a:t>AddObservation</a:t>
            </a:r>
            <a:r>
              <a:rPr lang="es" sz="1200">
                <a:solidFill>
                  <a:srgbClr val="444444"/>
                </a:solidFill>
              </a:rPr>
              <a:t>(rBody.velocity.x);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   sensor</a:t>
            </a:r>
            <a:r>
              <a:rPr lang="es" sz="1200">
                <a:solidFill>
                  <a:srgbClr val="880000"/>
                </a:solidFill>
              </a:rPr>
              <a:t>.</a:t>
            </a:r>
            <a:r>
              <a:rPr lang="es" sz="1200">
                <a:solidFill>
                  <a:srgbClr val="027BC0"/>
                </a:solidFill>
              </a:rPr>
              <a:t>AddObservation</a:t>
            </a:r>
            <a:r>
              <a:rPr lang="es" sz="1200">
                <a:solidFill>
                  <a:srgbClr val="444444"/>
                </a:solidFill>
              </a:rPr>
              <a:t>(rBody.velocity.z);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44444"/>
                </a:solidFill>
              </a:rPr>
              <a:t>}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573" name="Google Shape;573;p78"/>
          <p:cNvSpPr txBox="1"/>
          <p:nvPr/>
        </p:nvSpPr>
        <p:spPr>
          <a:xfrm>
            <a:off x="455250" y="2653400"/>
            <a:ext cx="75894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ML-Agents built-in sensors should not be included in CollectObservations, such as: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Ray Perception Sensor 3D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Camera Sensor</a:t>
            </a:r>
            <a:endParaRPr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9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Tasks &amp; heuristic</a:t>
            </a:r>
            <a:endParaRPr/>
          </a:p>
        </p:txBody>
      </p:sp>
      <p:sp>
        <p:nvSpPr>
          <p:cNvPr id="579" name="Google Shape;579;p79"/>
          <p:cNvSpPr txBox="1"/>
          <p:nvPr/>
        </p:nvSpPr>
        <p:spPr>
          <a:xfrm>
            <a:off x="455325" y="1452600"/>
            <a:ext cx="8248200" cy="14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</a:t>
            </a:r>
            <a:r>
              <a:rPr b="1" lang="es" sz="1000">
                <a:solidFill>
                  <a:srgbClr val="444444"/>
                </a:solidFill>
              </a:rPr>
              <a:t>public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override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void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880000"/>
                </a:solidFill>
              </a:rPr>
              <a:t>OnActionReceived</a:t>
            </a:r>
            <a:r>
              <a:rPr lang="es" sz="1000">
                <a:solidFill>
                  <a:srgbClr val="444444"/>
                </a:solidFill>
              </a:rPr>
              <a:t>(ActionBuffers actionBuffers)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lang="es" sz="1000">
                <a:solidFill>
                  <a:srgbClr val="888888"/>
                </a:solidFill>
              </a:rPr>
              <a:t>// Actions, size = 2</a:t>
            </a:r>
            <a:endParaRPr sz="10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Vector3 controlSignal = Vector3.zero;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controlSignal.x = actionBuffers.ContinuousActions[</a:t>
            </a:r>
            <a:r>
              <a:rPr lang="es" sz="1000">
                <a:solidFill>
                  <a:srgbClr val="880000"/>
                </a:solidFill>
              </a:rPr>
              <a:t>0</a:t>
            </a:r>
            <a:r>
              <a:rPr lang="es" sz="1000">
                <a:solidFill>
                  <a:srgbClr val="444444"/>
                </a:solidFill>
              </a:rPr>
              <a:t>];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controlSignal.z = actionBuffers.ContinuousActions[</a:t>
            </a:r>
            <a:r>
              <a:rPr lang="es" sz="1000">
                <a:solidFill>
                  <a:srgbClr val="880000"/>
                </a:solidFill>
              </a:rPr>
              <a:t>1</a:t>
            </a:r>
            <a:r>
              <a:rPr lang="es" sz="1000">
                <a:solidFill>
                  <a:srgbClr val="444444"/>
                </a:solidFill>
              </a:rPr>
              <a:t>];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rBody.AddForce(controlSignal * forceMultiplier);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</p:txBody>
      </p:sp>
      <p:sp>
        <p:nvSpPr>
          <p:cNvPr id="580" name="Google Shape;580;p79"/>
          <p:cNvSpPr txBox="1"/>
          <p:nvPr/>
        </p:nvSpPr>
        <p:spPr>
          <a:xfrm>
            <a:off x="492900" y="3195850"/>
            <a:ext cx="8158200" cy="1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</a:t>
            </a:r>
            <a:r>
              <a:rPr b="1" lang="es" sz="1000">
                <a:solidFill>
                  <a:srgbClr val="444444"/>
                </a:solidFill>
              </a:rPr>
              <a:t>public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override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void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880000"/>
                </a:solidFill>
              </a:rPr>
              <a:t>Heuristic</a:t>
            </a:r>
            <a:r>
              <a:rPr lang="es" sz="1000">
                <a:solidFill>
                  <a:srgbClr val="444444"/>
                </a:solidFill>
              </a:rPr>
              <a:t>(</a:t>
            </a:r>
            <a:r>
              <a:rPr b="1" lang="es" sz="1000">
                <a:solidFill>
                  <a:srgbClr val="444444"/>
                </a:solidFill>
              </a:rPr>
              <a:t>in</a:t>
            </a:r>
            <a:r>
              <a:rPr lang="es" sz="1000">
                <a:solidFill>
                  <a:srgbClr val="444444"/>
                </a:solidFill>
              </a:rPr>
              <a:t> ActionBuffers actionsOut)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b="1" lang="es" sz="1000">
                <a:solidFill>
                  <a:srgbClr val="444444"/>
                </a:solidFill>
              </a:rPr>
              <a:t>var</a:t>
            </a:r>
            <a:r>
              <a:rPr lang="es" sz="1000">
                <a:solidFill>
                  <a:srgbClr val="444444"/>
                </a:solidFill>
              </a:rPr>
              <a:t> continuousActionsOut = actionsOut.ContinuousActions;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continuousActionsOut[</a:t>
            </a:r>
            <a:r>
              <a:rPr lang="es" sz="1000">
                <a:solidFill>
                  <a:srgbClr val="880000"/>
                </a:solidFill>
              </a:rPr>
              <a:t>0</a:t>
            </a:r>
            <a:r>
              <a:rPr lang="es" sz="1000">
                <a:solidFill>
                  <a:srgbClr val="444444"/>
                </a:solidFill>
              </a:rPr>
              <a:t>] = -Input.GetAxis(</a:t>
            </a:r>
            <a:r>
              <a:rPr lang="es" sz="1000">
                <a:solidFill>
                  <a:srgbClr val="880000"/>
                </a:solidFill>
              </a:rPr>
              <a:t>"Horizontal"</a:t>
            </a:r>
            <a:r>
              <a:rPr lang="es" sz="1000">
                <a:solidFill>
                  <a:srgbClr val="444444"/>
                </a:solidFill>
              </a:rPr>
              <a:t>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continuousActionsOut[</a:t>
            </a:r>
            <a:r>
              <a:rPr lang="es" sz="1000">
                <a:solidFill>
                  <a:srgbClr val="880000"/>
                </a:solidFill>
              </a:rPr>
              <a:t>1</a:t>
            </a:r>
            <a:r>
              <a:rPr lang="es" sz="1000">
                <a:solidFill>
                  <a:srgbClr val="444444"/>
                </a:solidFill>
              </a:rPr>
              <a:t>] = -Input.GetAxis(</a:t>
            </a:r>
            <a:r>
              <a:rPr lang="es" sz="1000">
                <a:solidFill>
                  <a:srgbClr val="880000"/>
                </a:solidFill>
              </a:rPr>
              <a:t>"Vertical"</a:t>
            </a:r>
            <a:r>
              <a:rPr lang="es" sz="1000">
                <a:solidFill>
                  <a:srgbClr val="444444"/>
                </a:solidFill>
              </a:rPr>
              <a:t>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</p:txBody>
      </p:sp>
      <p:sp>
        <p:nvSpPr>
          <p:cNvPr id="581" name="Google Shape;581;p79"/>
          <p:cNvSpPr txBox="1"/>
          <p:nvPr/>
        </p:nvSpPr>
        <p:spPr>
          <a:xfrm>
            <a:off x="455325" y="2924050"/>
            <a:ext cx="1701000" cy="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27BC0"/>
                </a:solidFill>
                <a:latin typeface="Lato"/>
                <a:ea typeface="Lato"/>
                <a:cs typeface="Lato"/>
                <a:sym typeface="Lato"/>
              </a:rPr>
              <a:t>Player (testing)</a:t>
            </a:r>
            <a:endParaRPr sz="1200">
              <a:solidFill>
                <a:srgbClr val="027BC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79"/>
          <p:cNvSpPr txBox="1"/>
          <p:nvPr/>
        </p:nvSpPr>
        <p:spPr>
          <a:xfrm>
            <a:off x="492900" y="843050"/>
            <a:ext cx="6531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Movement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Called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from Neural 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models or from Heuristic function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Rewards</a:t>
            </a:r>
            <a:endParaRPr/>
          </a:p>
        </p:txBody>
      </p:sp>
      <p:sp>
        <p:nvSpPr>
          <p:cNvPr id="588" name="Google Shape;588;p80"/>
          <p:cNvSpPr txBox="1"/>
          <p:nvPr/>
        </p:nvSpPr>
        <p:spPr>
          <a:xfrm>
            <a:off x="455325" y="795650"/>
            <a:ext cx="8248200" cy="310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</a:t>
            </a:r>
            <a:r>
              <a:rPr b="1" lang="es" sz="1000">
                <a:solidFill>
                  <a:srgbClr val="444444"/>
                </a:solidFill>
              </a:rPr>
              <a:t>public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override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444444"/>
                </a:solidFill>
              </a:rPr>
              <a:t>void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027BC0"/>
                </a:solidFill>
              </a:rPr>
              <a:t>OnActionReceived</a:t>
            </a:r>
            <a:r>
              <a:rPr lang="es" sz="1000">
                <a:solidFill>
                  <a:srgbClr val="444444"/>
                </a:solidFill>
              </a:rPr>
              <a:t>(ActionBuffers actionBuffers)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...</a:t>
            </a:r>
            <a:endParaRPr b="1"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lang="es" sz="1000">
                <a:solidFill>
                  <a:srgbClr val="888888"/>
                </a:solidFill>
              </a:rPr>
              <a:t>// Fell off platform</a:t>
            </a:r>
            <a:endParaRPr sz="10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b="1" lang="es" sz="1000">
                <a:solidFill>
                  <a:srgbClr val="444444"/>
                </a:solidFill>
              </a:rPr>
              <a:t>if</a:t>
            </a:r>
            <a:r>
              <a:rPr lang="es" sz="1000">
                <a:solidFill>
                  <a:srgbClr val="444444"/>
                </a:solidFill>
              </a:rPr>
              <a:t> (transform.localPosition.y &lt; </a:t>
            </a:r>
            <a:r>
              <a:rPr lang="es" sz="1000">
                <a:solidFill>
                  <a:srgbClr val="880000"/>
                </a:solidFill>
              </a:rPr>
              <a:t>0</a:t>
            </a:r>
            <a:r>
              <a:rPr lang="es" sz="1000">
                <a:solidFill>
                  <a:srgbClr val="444444"/>
                </a:solidFill>
              </a:rPr>
              <a:t>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    SetReward(</a:t>
            </a:r>
            <a:r>
              <a:rPr lang="es" sz="1000">
                <a:solidFill>
                  <a:srgbClr val="880000"/>
                </a:solidFill>
              </a:rPr>
              <a:t>-1.0</a:t>
            </a:r>
            <a:r>
              <a:rPr lang="es" sz="1000">
                <a:solidFill>
                  <a:srgbClr val="444444"/>
                </a:solidFill>
              </a:rPr>
              <a:t>f);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    EndEpisode();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}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</a:t>
            </a:r>
            <a:r>
              <a:rPr b="1" lang="es" sz="1000">
                <a:solidFill>
                  <a:srgbClr val="444444"/>
                </a:solidFill>
              </a:rPr>
              <a:t>void</a:t>
            </a:r>
            <a:r>
              <a:rPr lang="es" sz="1000">
                <a:solidFill>
                  <a:srgbClr val="444444"/>
                </a:solidFill>
              </a:rPr>
              <a:t> </a:t>
            </a:r>
            <a:r>
              <a:rPr b="1" lang="es" sz="1000">
                <a:solidFill>
                  <a:srgbClr val="027BC0"/>
                </a:solidFill>
              </a:rPr>
              <a:t>OnTriggerEnter</a:t>
            </a:r>
            <a:r>
              <a:rPr lang="es" sz="1000">
                <a:solidFill>
                  <a:srgbClr val="444444"/>
                </a:solidFill>
              </a:rPr>
              <a:t>(Collider col)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lang="es" sz="1000">
                <a:solidFill>
                  <a:srgbClr val="888888"/>
                </a:solidFill>
              </a:rPr>
              <a:t>// Reached target</a:t>
            </a:r>
            <a:endParaRPr sz="10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</a:t>
            </a:r>
            <a:r>
              <a:rPr b="1" lang="es" sz="1000">
                <a:solidFill>
                  <a:srgbClr val="444444"/>
                </a:solidFill>
              </a:rPr>
              <a:t>if</a:t>
            </a:r>
            <a:r>
              <a:rPr lang="es" sz="1000">
                <a:solidFill>
                  <a:srgbClr val="444444"/>
                </a:solidFill>
              </a:rPr>
              <a:t> (col.transform.CompareTag(</a:t>
            </a:r>
            <a:r>
              <a:rPr lang="es" sz="1000">
                <a:solidFill>
                  <a:srgbClr val="880000"/>
                </a:solidFill>
              </a:rPr>
              <a:t>"</a:t>
            </a:r>
            <a:r>
              <a:rPr lang="es" sz="1000">
                <a:solidFill>
                  <a:srgbClr val="027BC0"/>
                </a:solidFill>
              </a:rPr>
              <a:t>goal</a:t>
            </a:r>
            <a:r>
              <a:rPr lang="es" sz="1000">
                <a:solidFill>
                  <a:srgbClr val="880000"/>
                </a:solidFill>
              </a:rPr>
              <a:t>"</a:t>
            </a:r>
            <a:r>
              <a:rPr lang="es" sz="1000">
                <a:solidFill>
                  <a:srgbClr val="444444"/>
                </a:solidFill>
              </a:rPr>
              <a:t>))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{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    SetReward(</a:t>
            </a:r>
            <a:r>
              <a:rPr lang="es" sz="1000">
                <a:solidFill>
                  <a:srgbClr val="880000"/>
                </a:solidFill>
              </a:rPr>
              <a:t>1.0</a:t>
            </a:r>
            <a:r>
              <a:rPr lang="es" sz="1000">
                <a:solidFill>
                  <a:srgbClr val="444444"/>
                </a:solidFill>
              </a:rPr>
              <a:t>f);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    EndEpisode();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  }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}</a:t>
            </a:r>
            <a:endParaRPr sz="1000">
              <a:solidFill>
                <a:srgbClr val="444444"/>
              </a:solidFill>
            </a:endParaRPr>
          </a:p>
        </p:txBody>
      </p:sp>
      <p:sp>
        <p:nvSpPr>
          <p:cNvPr id="589" name="Google Shape;589;p80"/>
          <p:cNvSpPr txBox="1"/>
          <p:nvPr/>
        </p:nvSpPr>
        <p:spPr>
          <a:xfrm>
            <a:off x="156325" y="3818550"/>
            <a:ext cx="582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188038"/>
                </a:solidFill>
                <a:highlight>
                  <a:srgbClr val="E7E8E2"/>
                </a:highlight>
                <a:latin typeface="Roboto Mono"/>
                <a:ea typeface="Roboto Mono"/>
                <a:cs typeface="Roboto Mono"/>
                <a:sym typeface="Roboto Mono"/>
              </a:rPr>
              <a:t>AddReward</a:t>
            </a:r>
            <a:r>
              <a:rPr lang="es" sz="1500"/>
              <a:t>: increments the reward</a:t>
            </a:r>
            <a:endParaRPr sz="15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1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 the Environment</a:t>
            </a:r>
            <a:endParaRPr/>
          </a:p>
        </p:txBody>
      </p:sp>
      <p:sp>
        <p:nvSpPr>
          <p:cNvPr id="595" name="Google Shape;595;p81"/>
          <p:cNvSpPr txBox="1"/>
          <p:nvPr/>
        </p:nvSpPr>
        <p:spPr>
          <a:xfrm>
            <a:off x="447900" y="1103750"/>
            <a:ext cx="8248200" cy="26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behaviors: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RollerBall: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trainer_type: ppo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hyperparameters: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batch_size: </a:t>
            </a:r>
            <a:r>
              <a:rPr lang="es" sz="1000">
                <a:solidFill>
                  <a:srgbClr val="880000"/>
                </a:solidFill>
              </a:rPr>
              <a:t>10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buffer_size: </a:t>
            </a:r>
            <a:r>
              <a:rPr lang="es" sz="1000">
                <a:solidFill>
                  <a:srgbClr val="880000"/>
                </a:solidFill>
              </a:rPr>
              <a:t>100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learning_rate: </a:t>
            </a:r>
            <a:r>
              <a:rPr lang="es" sz="1000">
                <a:solidFill>
                  <a:srgbClr val="880000"/>
                </a:solidFill>
              </a:rPr>
              <a:t>3.0e-4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network_settings: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normalize: </a:t>
            </a:r>
            <a:r>
              <a:rPr lang="es" sz="1000">
                <a:solidFill>
                  <a:srgbClr val="78A960"/>
                </a:solidFill>
              </a:rPr>
              <a:t>false</a:t>
            </a:r>
            <a:endParaRPr sz="1000">
              <a:solidFill>
                <a:srgbClr val="78A9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hidden_units: </a:t>
            </a:r>
            <a:r>
              <a:rPr lang="es" sz="1000">
                <a:solidFill>
                  <a:srgbClr val="880000"/>
                </a:solidFill>
              </a:rPr>
              <a:t>128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  num_layers: </a:t>
            </a:r>
            <a:r>
              <a:rPr lang="es" sz="1000">
                <a:solidFill>
                  <a:srgbClr val="880000"/>
                </a:solidFill>
              </a:rPr>
              <a:t>2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...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max_steps: </a:t>
            </a:r>
            <a:r>
              <a:rPr lang="es" sz="1000">
                <a:solidFill>
                  <a:srgbClr val="880000"/>
                </a:solidFill>
              </a:rPr>
              <a:t>500000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summary_freq: </a:t>
            </a:r>
            <a:r>
              <a:rPr lang="es" sz="1000">
                <a:solidFill>
                  <a:srgbClr val="880000"/>
                </a:solidFill>
              </a:rPr>
              <a:t>10000</a:t>
            </a:r>
            <a:endParaRPr sz="1000">
              <a:solidFill>
                <a:srgbClr val="8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44444"/>
                </a:solidFill>
              </a:rPr>
              <a:t>   ...</a:t>
            </a:r>
            <a:endParaRPr sz="1000">
              <a:solidFill>
                <a:srgbClr val="444444"/>
              </a:solidFill>
            </a:endParaRPr>
          </a:p>
        </p:txBody>
      </p:sp>
      <p:sp>
        <p:nvSpPr>
          <p:cNvPr id="596" name="Google Shape;596;p81"/>
          <p:cNvSpPr txBox="1"/>
          <p:nvPr/>
        </p:nvSpPr>
        <p:spPr>
          <a:xfrm>
            <a:off x="439750" y="720050"/>
            <a:ext cx="3266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Assets / config /rollerball_config.yaml:</a:t>
            </a:r>
            <a:br>
              <a:rPr lang="es" sz="1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</a:br>
            <a:endParaRPr sz="1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81"/>
          <p:cNvSpPr txBox="1"/>
          <p:nvPr/>
        </p:nvSpPr>
        <p:spPr>
          <a:xfrm>
            <a:off x="439750" y="3751250"/>
            <a:ext cx="621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Console: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D8D8D8"/>
                </a:highlight>
                <a:latin typeface="Lato"/>
                <a:ea typeface="Lato"/>
                <a:cs typeface="Lato"/>
                <a:sym typeface="Lato"/>
              </a:rPr>
              <a:t>mlagents - learn config/rollerball_config.yaml –run-id=RollerBall</a:t>
            </a:r>
            <a:endParaRPr sz="1200">
              <a:solidFill>
                <a:schemeClr val="dk1"/>
              </a:solidFill>
              <a:highlight>
                <a:srgbClr val="D8D8D8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2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Statistics Monitoring</a:t>
            </a:r>
            <a:endParaRPr/>
          </a:p>
        </p:txBody>
      </p:sp>
      <p:pic>
        <p:nvPicPr>
          <p:cNvPr id="603" name="Google Shape;60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75" y="795648"/>
            <a:ext cx="3794874" cy="154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500" y="2423475"/>
            <a:ext cx="3689025" cy="12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2"/>
          <p:cNvSpPr txBox="1"/>
          <p:nvPr/>
        </p:nvSpPr>
        <p:spPr>
          <a:xfrm>
            <a:off x="455325" y="3599750"/>
            <a:ext cx="6712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Console: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E7E8E2"/>
                </a:highlight>
                <a:latin typeface="Lato"/>
                <a:ea typeface="Lato"/>
                <a:cs typeface="Lato"/>
                <a:sym typeface="Lato"/>
              </a:rPr>
              <a:t>tensorboard </a:t>
            </a:r>
            <a:r>
              <a:rPr lang="es" sz="1200">
                <a:solidFill>
                  <a:schemeClr val="dk1"/>
                </a:solidFill>
                <a:highlight>
                  <a:srgbClr val="E7E8E2"/>
                </a:highlight>
                <a:latin typeface="Lato"/>
                <a:ea typeface="Lato"/>
                <a:cs typeface="Lato"/>
                <a:sym typeface="Lato"/>
              </a:rPr>
              <a:t>-- logdir results --port 6886</a:t>
            </a:r>
            <a:endParaRPr sz="1200">
              <a:solidFill>
                <a:schemeClr val="dk1"/>
              </a:solidFill>
              <a:highlight>
                <a:srgbClr val="E7E8E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3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 Methods</a:t>
            </a:r>
            <a:endParaRPr/>
          </a:p>
        </p:txBody>
      </p:sp>
      <p:sp>
        <p:nvSpPr>
          <p:cNvPr id="611" name="Google Shape;611;p83"/>
          <p:cNvSpPr txBox="1"/>
          <p:nvPr/>
        </p:nvSpPr>
        <p:spPr>
          <a:xfrm>
            <a:off x="455325" y="954800"/>
            <a:ext cx="34899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ML-Agents Toolkit Overview</a:t>
            </a:r>
            <a:r>
              <a:rPr lang="es" sz="1500">
                <a:solidFill>
                  <a:srgbClr val="FA0000"/>
                </a:solidFill>
              </a:rPr>
              <a:t>:</a:t>
            </a:r>
            <a:endParaRPr sz="1500">
              <a:solidFill>
                <a:srgbClr val="FA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Deep Reinforcement Learning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Recurrent Neural Networks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Convolutional Neural Networks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Behavioral Cloning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Training Multi-Agents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Curiosity Learning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...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5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Configuration File (yaml)</a:t>
            </a:r>
            <a:endParaRPr sz="1500">
              <a:solidFill>
                <a:srgbClr val="FA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4"/>
          <p:cNvSpPr txBox="1"/>
          <p:nvPr>
            <p:ph idx="4294967295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b="1" lang="es" sz="2700">
                <a:solidFill>
                  <a:srgbClr val="027BC0"/>
                </a:solidFill>
              </a:rPr>
              <a:t>Overview</a:t>
            </a:r>
            <a:endParaRPr b="1" sz="2700">
              <a:solidFill>
                <a:srgbClr val="027BC0"/>
              </a:solidFill>
            </a:endParaRPr>
          </a:p>
        </p:txBody>
      </p:sp>
      <p:sp>
        <p:nvSpPr>
          <p:cNvPr id="617" name="Google Shape;617;p84"/>
          <p:cNvSpPr txBox="1"/>
          <p:nvPr>
            <p:ph idx="4294967295" type="body"/>
          </p:nvPr>
        </p:nvSpPr>
        <p:spPr>
          <a:xfrm>
            <a:off x="368157" y="988350"/>
            <a:ext cx="8248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ML-Agents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7BC0"/>
              </a:buClr>
              <a:buSzPts val="1000"/>
              <a:buChar char="●"/>
            </a:pPr>
            <a:r>
              <a:rPr b="1" lang="es" sz="1500" u="sng">
                <a:solidFill>
                  <a:srgbClr val="027BC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sz="1500" u="sng">
              <a:solidFill>
                <a:srgbClr val="027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 </a:t>
            </a:r>
            <a:endParaRPr/>
          </a:p>
        </p:txBody>
      </p:sp>
      <p:sp>
        <p:nvSpPr>
          <p:cNvPr id="623" name="Google Shape;623;p85"/>
          <p:cNvSpPr txBox="1"/>
          <p:nvPr/>
        </p:nvSpPr>
        <p:spPr>
          <a:xfrm>
            <a:off x="455325" y="795650"/>
            <a:ext cx="6766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Aurélien Géron. </a:t>
            </a:r>
            <a:r>
              <a:rPr i="1" lang="es" sz="1200"/>
              <a:t>Hands-On Machine Learning with Scikit-Learn, Keras &amp; Tensorflow</a:t>
            </a:r>
            <a:r>
              <a:rPr lang="es" sz="1200"/>
              <a:t>, 2nd Edition. O'Reilly, 2019.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A0000"/>
              </a:buClr>
              <a:buSzPts val="1200"/>
              <a:buChar char="●"/>
            </a:pPr>
            <a:r>
              <a:rPr i="1" lang="es" sz="1200">
                <a:solidFill>
                  <a:srgbClr val="FA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 code examples</a:t>
            </a:r>
            <a:r>
              <a:rPr lang="es" sz="1200">
                <a:solidFill>
                  <a:srgbClr val="FA0000"/>
                </a:solidFill>
              </a:rPr>
              <a:t>.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DeepMind. </a:t>
            </a:r>
            <a:r>
              <a:rPr lang="es" sz="1200">
                <a:solidFill>
                  <a:srgbClr val="FA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Reinforcement Learning</a:t>
            </a:r>
            <a:r>
              <a:rPr lang="es" sz="1200">
                <a:solidFill>
                  <a:srgbClr val="FA0000"/>
                </a:solidFill>
              </a:rPr>
              <a:t>.</a:t>
            </a:r>
            <a:endParaRPr sz="1200">
              <a:solidFill>
                <a:srgbClr val="FA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Micheal Lanham. </a:t>
            </a:r>
            <a:r>
              <a:rPr i="1" lang="es" sz="1200"/>
              <a:t>Hands-On Deep Learning for Games</a:t>
            </a:r>
            <a:r>
              <a:rPr lang="es" sz="1200"/>
              <a:t>. Packt, 2019.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Micheal Lanham. </a:t>
            </a:r>
            <a:r>
              <a:rPr i="1" lang="es" sz="1200"/>
              <a:t>Hands-On Reinforcement Learning for Games</a:t>
            </a:r>
            <a:r>
              <a:rPr lang="es" sz="1200"/>
              <a:t>. Packt, 2020.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Regression Data Example</a:t>
            </a:r>
            <a:endParaRPr>
              <a:solidFill>
                <a:srgbClr val="027BC0"/>
              </a:solidFill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700" y="929969"/>
            <a:ext cx="3740576" cy="283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6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Videos </a:t>
            </a:r>
            <a:endParaRPr/>
          </a:p>
        </p:txBody>
      </p:sp>
      <p:sp>
        <p:nvSpPr>
          <p:cNvPr id="629" name="Google Shape;629;p86"/>
          <p:cNvSpPr txBox="1"/>
          <p:nvPr/>
        </p:nvSpPr>
        <p:spPr>
          <a:xfrm>
            <a:off x="455325" y="720500"/>
            <a:ext cx="82026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Károly Zsolnai-Fehér.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Plays Hide and Seek…and Breaks The Game!</a:t>
            </a:r>
            <a:r>
              <a:rPr lang="es" sz="1200"/>
              <a:t>. Two Minute Papers.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Károly Zsolnai-Fehér.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DeepMind’s AlphaStar: A Grandmaster Level StarCraft 2 AI</a:t>
            </a:r>
            <a:r>
              <a:rPr lang="es" sz="1200"/>
              <a:t>. Two Minute Papers.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Siraj Raval.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Make an Amazing Video Game Bot Easily</a:t>
            </a:r>
            <a:r>
              <a:rPr lang="es" sz="1200"/>
              <a:t> (OpenAI Gym), 2016.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Adam Kelly. </a:t>
            </a: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ML-Agents: Hummingbirds</a:t>
            </a:r>
            <a:r>
              <a:rPr lang="es" sz="1200"/>
              <a:t>. Unity Learn.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27BC0"/>
                </a:solidFill>
              </a:rPr>
              <a:t>Documentation</a:t>
            </a:r>
            <a:endParaRPr b="1" sz="1200">
              <a:solidFill>
                <a:srgbClr val="027BC0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 Documentation</a:t>
            </a:r>
            <a:endParaRPr i="1" sz="1200">
              <a:solidFill>
                <a:srgbClr val="F92672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Barracuda</a:t>
            </a:r>
            <a:endParaRPr i="1" sz="1200">
              <a:solidFill>
                <a:srgbClr val="F92672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ONNX</a:t>
            </a:r>
            <a:endParaRPr i="1" sz="1200">
              <a:solidFill>
                <a:srgbClr val="F9267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solidFill>
                  <a:srgbClr val="F92672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Gym</a:t>
            </a:r>
            <a:endParaRPr sz="1200">
              <a:solidFill>
                <a:srgbClr val="F9267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s" sz="1200">
                <a:solidFill>
                  <a:srgbClr val="F92672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ML-Agents</a:t>
            </a:r>
            <a:endParaRPr i="1" sz="1200">
              <a:solidFill>
                <a:srgbClr val="F9267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7"/>
          <p:cNvSpPr txBox="1"/>
          <p:nvPr>
            <p:ph type="title"/>
          </p:nvPr>
        </p:nvSpPr>
        <p:spPr>
          <a:xfrm>
            <a:off x="1070043" y="2006648"/>
            <a:ext cx="7004100" cy="484800"/>
          </a:xfrm>
          <a:prstGeom prst="rect">
            <a:avLst/>
          </a:prstGeom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455329" y="289844"/>
            <a:ext cx="8248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600"/>
              <a:buNone/>
            </a:pPr>
            <a:r>
              <a:rPr lang="es">
                <a:solidFill>
                  <a:srgbClr val="027BC0"/>
                </a:solidFill>
              </a:rPr>
              <a:t>1 Nearest </a:t>
            </a:r>
            <a:r>
              <a:rPr lang="es">
                <a:solidFill>
                  <a:srgbClr val="027BC0"/>
                </a:solidFill>
              </a:rPr>
              <a:t>Neighbors algorithm</a:t>
            </a:r>
            <a:r>
              <a:rPr lang="es">
                <a:solidFill>
                  <a:srgbClr val="027BC0"/>
                </a:solidFill>
              </a:rPr>
              <a:t> </a:t>
            </a:r>
            <a:endParaRPr>
              <a:solidFill>
                <a:srgbClr val="027BC0"/>
              </a:solidFill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55325" y="1004200"/>
            <a:ext cx="4565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classification &amp; regression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Classification example (Iris):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distances: [0.47, 0.17, 3.66, 2.53, 6.11, 3.45]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prediction = setosa (0.17)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Regression example (WineQuality):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distances: [0.33, 1.32, 2.72, 1.71, 0.49]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prediction = 6 (0.33)</a:t>
            </a:r>
            <a:endParaRPr sz="1200"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450" y="1523138"/>
            <a:ext cx="4417975" cy="9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P2020">
      <a:dk1>
        <a:srgbClr val="32414F"/>
      </a:dk1>
      <a:lt1>
        <a:srgbClr val="FFFFFF"/>
      </a:lt1>
      <a:dk2>
        <a:srgbClr val="154464"/>
      </a:dk2>
      <a:lt2>
        <a:srgbClr val="F8F8F8"/>
      </a:lt2>
      <a:accent1>
        <a:srgbClr val="2F6E9A"/>
      </a:accent1>
      <a:accent2>
        <a:srgbClr val="5E93BD"/>
      </a:accent2>
      <a:accent3>
        <a:srgbClr val="C3D8DB"/>
      </a:accent3>
      <a:accent4>
        <a:srgbClr val="EAEBED"/>
      </a:accent4>
      <a:accent5>
        <a:srgbClr val="00AFB1"/>
      </a:accent5>
      <a:accent6>
        <a:srgbClr val="6CCACD"/>
      </a:accent6>
      <a:hlink>
        <a:srgbClr val="00AFB1"/>
      </a:hlink>
      <a:folHlink>
        <a:srgbClr val="2F6E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